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5" r:id="rId4"/>
    <p:sldId id="266" r:id="rId5"/>
    <p:sldId id="284" r:id="rId6"/>
    <p:sldId id="292" r:id="rId7"/>
    <p:sldId id="261" r:id="rId8"/>
    <p:sldId id="283" r:id="rId9"/>
    <p:sldId id="262" r:id="rId10"/>
    <p:sldId id="294" r:id="rId11"/>
    <p:sldId id="265" r:id="rId12"/>
    <p:sldId id="295" r:id="rId13"/>
    <p:sldId id="268" r:id="rId14"/>
    <p:sldId id="297" r:id="rId15"/>
    <p:sldId id="299" r:id="rId16"/>
    <p:sldId id="301" r:id="rId17"/>
    <p:sldId id="302" r:id="rId18"/>
    <p:sldId id="303" r:id="rId19"/>
    <p:sldId id="305" r:id="rId20"/>
    <p:sldId id="279" r:id="rId21"/>
    <p:sldId id="307" r:id="rId22"/>
    <p:sldId id="308" r:id="rId23"/>
    <p:sldId id="310" r:id="rId24"/>
    <p:sldId id="311" r:id="rId25"/>
    <p:sldId id="312" r:id="rId26"/>
    <p:sldId id="313" r:id="rId2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1"/>
    <a:srgbClr val="F5A74D"/>
    <a:srgbClr val="FCD4A8"/>
    <a:srgbClr val="5E8DB8"/>
    <a:srgbClr val="FCD46C"/>
    <a:srgbClr val="002A48"/>
    <a:srgbClr val="C98033"/>
    <a:srgbClr val="575C43"/>
    <a:srgbClr val="88886C"/>
    <a:srgbClr val="CDC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79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87" y="90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4.1\daten\2_kunden\214_age_stiftung\214_hunziker\powerpoint\material\Mappe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4.1\daten\2_kunden\214_age_stiftung\214_hunziker\powerpoint\material\Mappe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4.1\daten\2_kunden\214_age_stiftung\214_hunziker\powerpoint\material\Mappe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2A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99-4BDF-8330-3D1B79CDF3DF}"/>
              </c:ext>
            </c:extLst>
          </c:dPt>
          <c:dPt>
            <c:idx val="1"/>
            <c:bubble3D val="0"/>
            <c:spPr>
              <a:solidFill>
                <a:srgbClr val="0057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99-4BDF-8330-3D1B79CDF3DF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99-4BDF-8330-3D1B79CDF3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Tabelle1!$B$3:$D$3</c:f>
              <c:strCache>
                <c:ptCount val="3"/>
                <c:pt idx="0">
                  <c:v>sehr zufrieden</c:v>
                </c:pt>
                <c:pt idx="1">
                  <c:v>eher zufrieden</c:v>
                </c:pt>
                <c:pt idx="2">
                  <c:v>teils, teils</c:v>
                </c:pt>
              </c:strCache>
            </c:strRef>
          </c:cat>
          <c:val>
            <c:numRef>
              <c:f>Tabelle1!$B$4:$D$4</c:f>
              <c:numCache>
                <c:formatCode>0%</c:formatCode>
                <c:ptCount val="3"/>
                <c:pt idx="0">
                  <c:v>0.5</c:v>
                </c:pt>
                <c:pt idx="1">
                  <c:v>0.43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99-4BDF-8330-3D1B79CDF3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08640343314755"/>
          <c:y val="0.39033865036211446"/>
          <c:w val="0.1925899955936165"/>
          <c:h val="0.225053132685061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5791"/>
            </a:solidFill>
          </c:spPr>
          <c:dPt>
            <c:idx val="0"/>
            <c:bubble3D val="0"/>
            <c:spPr>
              <a:solidFill>
                <a:srgbClr val="0057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A8-4A85-B068-C68C27E5E1E5}"/>
              </c:ext>
            </c:extLst>
          </c:dPt>
          <c:dPt>
            <c:idx val="1"/>
            <c:bubble3D val="0"/>
            <c:spPr>
              <a:solidFill>
                <a:srgbClr val="F5A7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A8-4A85-B068-C68C27E5E1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Tabelle1!$B$9:$C$9</c:f>
              <c:strCache>
                <c:ptCount val="2"/>
                <c:pt idx="0">
                  <c:v>Infrastruktur genutzt</c:v>
                </c:pt>
                <c:pt idx="1">
                  <c:v>Infrastruktur nicht genutzt</c:v>
                </c:pt>
              </c:strCache>
            </c:strRef>
          </c:cat>
          <c:val>
            <c:numRef>
              <c:f>Tabelle1!$B$10:$C$10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A8-4A85-B068-C68C27E5E1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57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BD-4A72-9C84-59CF274DFCBA}"/>
              </c:ext>
            </c:extLst>
          </c:dPt>
          <c:dPt>
            <c:idx val="1"/>
            <c:bubble3D val="0"/>
            <c:spPr>
              <a:solidFill>
                <a:srgbClr val="F5A7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BD-4A72-9C84-59CF274DFC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Tabelle1!$B$18:$C$18</c:f>
              <c:strCache>
                <c:ptCount val="2"/>
                <c:pt idx="0">
                  <c:v>aktiv</c:v>
                </c:pt>
                <c:pt idx="1">
                  <c:v>nicht aktiv</c:v>
                </c:pt>
              </c:strCache>
            </c:strRef>
          </c:cat>
          <c:val>
            <c:numRef>
              <c:f>Tabelle1!$B$19:$C$19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BD-4A72-9C84-59CF274DF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57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FF-4694-82D4-1CD0C6210C8E}"/>
              </c:ext>
            </c:extLst>
          </c:dPt>
          <c:dPt>
            <c:idx val="1"/>
            <c:bubble3D val="0"/>
            <c:spPr>
              <a:solidFill>
                <a:srgbClr val="5E8DB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FF-4694-82D4-1CD0C6210C8E}"/>
              </c:ext>
            </c:extLst>
          </c:dPt>
          <c:dPt>
            <c:idx val="2"/>
            <c:bubble3D val="0"/>
            <c:spPr>
              <a:solidFill>
                <a:srgbClr val="FCD4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FF-4694-82D4-1CD0C6210C8E}"/>
              </c:ext>
            </c:extLst>
          </c:dPt>
          <c:dPt>
            <c:idx val="3"/>
            <c:bubble3D val="0"/>
            <c:spPr>
              <a:solidFill>
                <a:srgbClr val="F5A7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FF-4694-82D4-1CD0C6210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Tabelle1!$B$23:$E$23</c:f>
              <c:strCache>
                <c:ptCount val="4"/>
                <c:pt idx="0">
                  <c:v>mehr als 5 Std/Woche</c:v>
                </c:pt>
                <c:pt idx="1">
                  <c:v>3 bis 5 Std/Woche</c:v>
                </c:pt>
                <c:pt idx="2">
                  <c:v>1 bis 2 Std/Woche</c:v>
                </c:pt>
                <c:pt idx="3">
                  <c:v>weniger als 1 Std/Woche</c:v>
                </c:pt>
              </c:strCache>
            </c:strRef>
          </c:cat>
          <c:val>
            <c:numRef>
              <c:f>Tabelle1!$B$24:$E$24</c:f>
              <c:numCache>
                <c:formatCode>0%</c:formatCode>
                <c:ptCount val="4"/>
                <c:pt idx="0">
                  <c:v>0.04</c:v>
                </c:pt>
                <c:pt idx="1">
                  <c:v>0.09</c:v>
                </c:pt>
                <c:pt idx="2">
                  <c:v>0.37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FF-4694-82D4-1CD0C6210C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80430934963393"/>
          <c:y val="0.23907571769170935"/>
          <c:w val="0.32775981779603702"/>
          <c:h val="0.52184835713276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57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95-4294-B9A8-BBEACBB3DAB5}"/>
              </c:ext>
            </c:extLst>
          </c:dPt>
          <c:dPt>
            <c:idx val="1"/>
            <c:bubble3D val="0"/>
            <c:spPr>
              <a:solidFill>
                <a:srgbClr val="5E8DB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95-4294-B9A8-BBEACBB3DAB5}"/>
              </c:ext>
            </c:extLst>
          </c:dPt>
          <c:dPt>
            <c:idx val="2"/>
            <c:bubble3D val="0"/>
            <c:spPr>
              <a:solidFill>
                <a:srgbClr val="FCD4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95-4294-B9A8-BBEACBB3DAB5}"/>
              </c:ext>
            </c:extLst>
          </c:dPt>
          <c:dPt>
            <c:idx val="3"/>
            <c:bubble3D val="0"/>
            <c:spPr>
              <a:solidFill>
                <a:srgbClr val="F5A7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95-4294-B9A8-BBEACBB3DA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Tabelle1!$B$27:$E$27</c:f>
              <c:strCache>
                <c:ptCount val="4"/>
                <c:pt idx="0">
                  <c:v>Ja, ich könnte mir ein grösseres persönliches Engagement vorstellen (mehr als 3 Std/Monat).</c:v>
                </c:pt>
                <c:pt idx="1">
                  <c:v>Ja, ich könnte mit ein kleineres persönliches Engagement vorstellen (bis max. 3 Std/Monat).</c:v>
                </c:pt>
                <c:pt idx="2">
                  <c:v>Ich habe keine Zeit, mich auf dem Hunziker Areal zu engagieren.</c:v>
                </c:pt>
                <c:pt idx="3">
                  <c:v>Ich habe kein Interesse, mich auf dem Hunziker Areal zu engagieren.</c:v>
                </c:pt>
              </c:strCache>
            </c:strRef>
          </c:cat>
          <c:val>
            <c:numRef>
              <c:f>Tabelle1!$B$28:$E$28</c:f>
              <c:numCache>
                <c:formatCode>0%</c:formatCode>
                <c:ptCount val="4"/>
                <c:pt idx="0">
                  <c:v>0.06</c:v>
                </c:pt>
                <c:pt idx="1">
                  <c:v>0.54</c:v>
                </c:pt>
                <c:pt idx="2">
                  <c:v>0.35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95-4294-B9A8-BBEACBB3D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978790207243621"/>
          <c:y val="7.9957730773295932E-2"/>
          <c:w val="0.31641670351442402"/>
          <c:h val="0.82195523571384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2D9E6-B795-4738-94EE-5B8AED9D3926}" type="datetimeFigureOut">
              <a:rPr lang="de-CH" smtClean="0"/>
              <a:t>21.10.2019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5C6AE-B745-46FD-BC28-74D28B206C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730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5C6AE-B745-46FD-BC28-74D28B206C5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053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5C6AE-B745-46FD-BC28-74D28B206C58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887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475" y="4581525"/>
            <a:ext cx="11449050" cy="1908175"/>
          </a:xfrm>
        </p:spPr>
        <p:txBody>
          <a:bodyPr tIns="90000" bIns="90000"/>
          <a:lstStyle>
            <a:lvl1pPr>
              <a:defRPr>
                <a:solidFill>
                  <a:srgbClr val="005791"/>
                </a:solidFill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67B3537-CDF3-4B44-963B-9EE90CBA5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68300"/>
            <a:ext cx="11449050" cy="4213225"/>
          </a:xfrm>
        </p:spPr>
        <p:txBody>
          <a:bodyPr/>
          <a:lstStyle/>
          <a:p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8D23043-0113-46A1-8709-217756DA2AE1}"/>
              </a:ext>
            </a:extLst>
          </p:cNvPr>
          <p:cNvSpPr/>
          <p:nvPr userDrawn="1"/>
        </p:nvSpPr>
        <p:spPr>
          <a:xfrm>
            <a:off x="10106108" y="250466"/>
            <a:ext cx="1932167" cy="620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898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79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209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45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77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67B3537-CDF3-4B44-963B-9EE90CBA5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592262"/>
            <a:ext cx="11449050" cy="489743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8D23043-0113-46A1-8709-217756DA2AE1}"/>
              </a:ext>
            </a:extLst>
          </p:cNvPr>
          <p:cNvSpPr/>
          <p:nvPr userDrawn="1"/>
        </p:nvSpPr>
        <p:spPr>
          <a:xfrm>
            <a:off x="10106108" y="250466"/>
            <a:ext cx="1932167" cy="620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1475" y="245852"/>
            <a:ext cx="11449050" cy="1227138"/>
          </a:xfrm>
          <a:noFill/>
        </p:spPr>
        <p:txBody>
          <a:bodyPr lIns="0" tIns="0" rIns="0" bIns="0">
            <a:normAutofit/>
          </a:bodyPr>
          <a:lstStyle>
            <a:lvl1pPr>
              <a:defRPr sz="3400" b="1">
                <a:solidFill>
                  <a:srgbClr val="005791"/>
                </a:solidFill>
              </a:defRPr>
            </a:lvl1pPr>
          </a:lstStyle>
          <a:p>
            <a:r>
              <a:rPr lang="de-CH" dirty="0"/>
              <a:t>Mastertitelformat 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52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331788"/>
            <a:ext cx="11449050" cy="1143000"/>
          </a:xfrm>
        </p:spPr>
        <p:txBody>
          <a:bodyPr lIns="0" tIns="0" rIns="0" bIns="0" anchor="b" anchorCtr="0">
            <a:noAutofit/>
          </a:bodyPr>
          <a:lstStyle>
            <a:lvl1pPr algn="l">
              <a:defRPr sz="3400" b="1">
                <a:solidFill>
                  <a:srgbClr val="005791"/>
                </a:solidFill>
              </a:defRPr>
            </a:lvl1pPr>
          </a:lstStyle>
          <a:p>
            <a:r>
              <a:rPr lang="de-CH" dirty="0"/>
              <a:t>Mastertitelformat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600201"/>
            <a:ext cx="11449050" cy="4525963"/>
          </a:xfrm>
        </p:spPr>
        <p:txBody>
          <a:bodyPr lIns="0" rIns="0"/>
          <a:lstStyle>
            <a:lvl1pPr marL="266700" indent="-2667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628650" indent="-361950">
              <a:buFont typeface="Arial" panose="020B0604020202020204" pitchFamily="34" charset="0"/>
              <a:buChar char="•"/>
              <a:defRPr sz="2800"/>
            </a:lvl2pPr>
            <a:lvl3pPr marL="898525" indent="-269875">
              <a:buFont typeface="Arial" panose="020B0604020202020204" pitchFamily="34" charset="0"/>
              <a:buChar char="•"/>
              <a:defRPr sz="2400"/>
            </a:lvl3pPr>
            <a:lvl4pPr marL="1165225" indent="-266700">
              <a:buFont typeface="Arial" panose="020B0604020202020204" pitchFamily="34" charset="0"/>
              <a:buChar char="•"/>
              <a:tabLst>
                <a:tab pos="1435100" algn="l"/>
              </a:tabLst>
              <a:defRPr sz="2000"/>
            </a:lvl4pPr>
            <a:lvl5pPr marL="1435100" indent="-271463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1475" y="6497321"/>
            <a:ext cx="2844800" cy="365125"/>
          </a:xfrm>
        </p:spPr>
        <p:txBody>
          <a:bodyPr lIns="0" rIns="0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0BCC94B-383A-B540-B47C-FF052FDC1EC3}" type="datetimeFigureOut">
              <a:rPr lang="de-DE" smtClean="0"/>
              <a:pPr/>
              <a:t>21.10.2019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493511"/>
            <a:ext cx="3860800" cy="365125"/>
          </a:xfrm>
        </p:spPr>
        <p:txBody>
          <a:bodyPr lIns="0" rIns="0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75725" y="6489700"/>
            <a:ext cx="2844800" cy="365125"/>
          </a:xfrm>
        </p:spPr>
        <p:txBody>
          <a:bodyPr lIns="0" rIns="0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985358-A3C7-7549-BDD9-5875E9C68DF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581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331788"/>
            <a:ext cx="11449050" cy="114300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600202"/>
            <a:ext cx="11449050" cy="352423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628650" indent="-361950">
              <a:buFont typeface="Arial" panose="020B0604020202020204" pitchFamily="34" charset="0"/>
              <a:buChar char="•"/>
              <a:defRPr sz="2800"/>
            </a:lvl2pPr>
            <a:lvl3pPr marL="898525" indent="-269875">
              <a:buFont typeface="Arial" panose="020B0604020202020204" pitchFamily="34" charset="0"/>
              <a:buChar char="•"/>
              <a:defRPr sz="2400"/>
            </a:lvl3pPr>
            <a:lvl4pPr marL="1165225" indent="-266700">
              <a:buFont typeface="Arial" panose="020B0604020202020204" pitchFamily="34" charset="0"/>
              <a:buChar char="•"/>
              <a:tabLst>
                <a:tab pos="1435100" algn="l"/>
              </a:tabLst>
              <a:defRPr sz="2000"/>
            </a:lvl4pPr>
            <a:lvl5pPr marL="1435100" indent="-271463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1475" y="6497321"/>
            <a:ext cx="2844800" cy="365125"/>
          </a:xfrm>
        </p:spPr>
        <p:txBody>
          <a:bodyPr lIns="0" rIns="0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0BCC94B-383A-B540-B47C-FF052FDC1EC3}" type="datetimeFigureOut">
              <a:rPr lang="de-DE" smtClean="0"/>
              <a:pPr/>
              <a:t>21.10.2019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493511"/>
            <a:ext cx="3860800" cy="365125"/>
          </a:xfrm>
        </p:spPr>
        <p:txBody>
          <a:bodyPr lIns="0" rIns="0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75725" y="6489700"/>
            <a:ext cx="2844800" cy="365125"/>
          </a:xfrm>
        </p:spPr>
        <p:txBody>
          <a:bodyPr lIns="0" rIns="0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985358-A3C7-7549-BDD9-5875E9C68DF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523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2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53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23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87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94B-383A-B540-B47C-FF052FDC1EC3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5358-A3C7-7549-BDD9-5875E9C6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19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1475" y="368299"/>
            <a:ext cx="11449049" cy="110269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1475" y="1600201"/>
            <a:ext cx="11449049" cy="48894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492875"/>
            <a:ext cx="284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0BCC94B-383A-B540-B47C-FF052FDC1EC3}" type="datetimeFigureOut">
              <a:rPr lang="de-DE" smtClean="0"/>
              <a:pPr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492875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75724" y="6492875"/>
            <a:ext cx="284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985358-A3C7-7549-BDD9-5875E9C68D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D4A12A5-7763-44EC-ACFF-437F71584114}"/>
              </a:ext>
            </a:extLst>
          </p:cNvPr>
          <p:cNvSpPr txBox="1">
            <a:spLocks/>
          </p:cNvSpPr>
          <p:nvPr userDrawn="1"/>
        </p:nvSpPr>
        <p:spPr>
          <a:xfrm>
            <a:off x="10342353" y="317278"/>
            <a:ext cx="1700010" cy="379886"/>
          </a:xfrm>
          <a:prstGeom prst="rect">
            <a:avLst/>
          </a:prstGeom>
        </p:spPr>
        <p:txBody>
          <a:bodyPr vert="horz" lIns="0" tIns="90000" rIns="0" bIns="900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Wohnen, Leben, Arbeiten</a:t>
            </a:r>
            <a:br>
              <a:rPr lang="de-DE" sz="11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de-DE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im Hunziker Areal in Zürich</a:t>
            </a:r>
          </a:p>
        </p:txBody>
      </p:sp>
    </p:spTree>
    <p:extLst>
      <p:ext uri="{BB962C8B-B14F-4D97-AF65-F5344CB8AC3E}">
        <p14:creationId xmlns:p14="http://schemas.microsoft.com/office/powerpoint/2010/main" val="117826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536575" indent="-269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806450" indent="-269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077913" indent="-27146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343025" indent="-2651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1003" userDrawn="1">
          <p15:clr>
            <a:srgbClr val="F26B43"/>
          </p15:clr>
        </p15:guide>
        <p15:guide id="5" orient="horz" pos="2886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7446" userDrawn="1">
          <p15:clr>
            <a:srgbClr val="F26B43"/>
          </p15:clr>
        </p15:guide>
        <p15:guide id="8" orient="horz" pos="12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475" y="3797594"/>
            <a:ext cx="11016150" cy="1889006"/>
          </a:xfrm>
        </p:spPr>
        <p:txBody>
          <a:bodyPr lIns="0" tIns="90000" rIns="0" bIns="90000">
            <a:normAutofit/>
          </a:bodyPr>
          <a:lstStyle/>
          <a:p>
            <a:pPr>
              <a:lnSpc>
                <a:spcPts val="3600"/>
              </a:lnSpc>
            </a:pPr>
            <a:r>
              <a:rPr lang="de-DE" sz="3400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Wohnen, Leben, Arbeiten im Hunziker Areal in Zürich</a:t>
            </a:r>
            <a:br>
              <a:rPr lang="de-DE" sz="3400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de-DE" sz="3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platzhalter 7" descr="Ein Bild, das draußen, Straße, Kind, klein enthält.&#10;&#10;Automatisch generierte Beschreibung">
            <a:extLst>
              <a:ext uri="{FF2B5EF4-FFF2-40B4-BE49-F238E27FC236}">
                <a16:creationId xmlns:a16="http://schemas.microsoft.com/office/drawing/2014/main" id="{7DDBB60C-2E49-4705-A17E-10AA05CF3B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0" r="80"/>
          <a:stretch>
            <a:fillRect/>
          </a:stretch>
        </p:blipFill>
        <p:spPr/>
      </p:pic>
      <p:sp>
        <p:nvSpPr>
          <p:cNvPr id="3" name="Textfeld 2"/>
          <p:cNvSpPr txBox="1"/>
          <p:nvPr/>
        </p:nvSpPr>
        <p:spPr>
          <a:xfrm>
            <a:off x="10679799" y="4280330"/>
            <a:ext cx="1071614" cy="226591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pPr algn="r"/>
            <a:r>
              <a:rPr lang="de-DE" sz="1000" b="1" dirty="0">
                <a:latin typeface="Arial Narrow" panose="020B0606020202030204" pitchFamily="34" charset="0"/>
              </a:rPr>
              <a:t>Johannes Marburg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0FA3F3-8532-4C6E-B897-F9E6B828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315" y="5476130"/>
            <a:ext cx="1762510" cy="10492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16971CE-7B9F-4343-9A32-25B7D2DBA7E9}"/>
              </a:ext>
            </a:extLst>
          </p:cNvPr>
          <p:cNvSpPr txBox="1"/>
          <p:nvPr/>
        </p:nvSpPr>
        <p:spPr>
          <a:xfrm>
            <a:off x="371475" y="6174384"/>
            <a:ext cx="6650355" cy="288147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r>
              <a:rPr lang="de-DE" sz="1400" b="1" dirty="0">
                <a:latin typeface="Arial Narrow" panose="020B0606020202030204" pitchFamily="34" charset="0"/>
              </a:rPr>
              <a:t>Präsentation zur Begleitstudie 2015-2019 – Marco Hoffmann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D04CF9F-BFA3-4AB9-A4E4-358FC14210B6}"/>
              </a:ext>
            </a:extLst>
          </p:cNvPr>
          <p:cNvSpPr/>
          <p:nvPr/>
        </p:nvSpPr>
        <p:spPr>
          <a:xfrm>
            <a:off x="296175" y="5106798"/>
            <a:ext cx="42627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dirty="0">
                <a:latin typeface="Arial Narrow" panose="020B0606020202030204" pitchFamily="34" charset="0"/>
                <a:cs typeface="Arial" panose="020B0604020202020204" pitchFamily="34" charset="0"/>
              </a:rPr>
              <a:t>Strukturen ― Prozesse ― Erfahrungen 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187360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1C3774D-8855-4521-A661-F3DFE4D86808}"/>
              </a:ext>
            </a:extLst>
          </p:cNvPr>
          <p:cNvGrpSpPr/>
          <p:nvPr/>
        </p:nvGrpSpPr>
        <p:grpSpPr>
          <a:xfrm>
            <a:off x="371475" y="2197065"/>
            <a:ext cx="9572627" cy="3614733"/>
            <a:chOff x="371475" y="2197065"/>
            <a:chExt cx="9572627" cy="3614733"/>
          </a:xfrm>
        </p:grpSpPr>
        <p:sp>
          <p:nvSpPr>
            <p:cNvPr id="8" name="Titel 1">
              <a:extLst>
                <a:ext uri="{FF2B5EF4-FFF2-40B4-BE49-F238E27FC236}">
                  <a16:creationId xmlns:a16="http://schemas.microsoft.com/office/drawing/2014/main" id="{9E993149-A88A-4081-B3EC-5DB4832CD484}"/>
                </a:ext>
              </a:extLst>
            </p:cNvPr>
            <p:cNvSpPr txBox="1">
              <a:spLocks/>
            </p:cNvSpPr>
            <p:nvPr/>
          </p:nvSpPr>
          <p:spPr>
            <a:xfrm>
              <a:off x="371475" y="5595798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sz="1200" dirty="0">
                  <a:latin typeface="Arial Narrow" panose="020B0606020202030204" pitchFamily="34" charset="0"/>
                </a:rPr>
                <a:t>0%</a:t>
              </a:r>
            </a:p>
          </p:txBody>
        </p:sp>
        <p:sp>
          <p:nvSpPr>
            <p:cNvPr id="9" name="Titel 1">
              <a:extLst>
                <a:ext uri="{FF2B5EF4-FFF2-40B4-BE49-F238E27FC236}">
                  <a16:creationId xmlns:a16="http://schemas.microsoft.com/office/drawing/2014/main" id="{4D3B1277-5249-471A-8F81-6DB6FCD2C00D}"/>
                </a:ext>
              </a:extLst>
            </p:cNvPr>
            <p:cNvSpPr txBox="1">
              <a:spLocks/>
            </p:cNvSpPr>
            <p:nvPr/>
          </p:nvSpPr>
          <p:spPr>
            <a:xfrm>
              <a:off x="2075402" y="5595798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20%</a:t>
              </a:r>
            </a:p>
          </p:txBody>
        </p:sp>
        <p:sp>
          <p:nvSpPr>
            <p:cNvPr id="10" name="Titel 1">
              <a:extLst>
                <a:ext uri="{FF2B5EF4-FFF2-40B4-BE49-F238E27FC236}">
                  <a16:creationId xmlns:a16="http://schemas.microsoft.com/office/drawing/2014/main" id="{274573D9-DD16-4206-9C00-6B99A5360F6F}"/>
                </a:ext>
              </a:extLst>
            </p:cNvPr>
            <p:cNvSpPr txBox="1">
              <a:spLocks/>
            </p:cNvSpPr>
            <p:nvPr/>
          </p:nvSpPr>
          <p:spPr>
            <a:xfrm>
              <a:off x="3984525" y="5595798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40%</a:t>
              </a:r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ED762968-7F67-40A2-B12B-ED6866156836}"/>
                </a:ext>
              </a:extLst>
            </p:cNvPr>
            <p:cNvSpPr txBox="1">
              <a:spLocks/>
            </p:cNvSpPr>
            <p:nvPr/>
          </p:nvSpPr>
          <p:spPr>
            <a:xfrm>
              <a:off x="5897060" y="5595798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60%</a:t>
              </a:r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754A377D-D408-449D-A0DE-035663F63BAA}"/>
                </a:ext>
              </a:extLst>
            </p:cNvPr>
            <p:cNvSpPr txBox="1">
              <a:spLocks/>
            </p:cNvSpPr>
            <p:nvPr/>
          </p:nvSpPr>
          <p:spPr>
            <a:xfrm>
              <a:off x="7816840" y="5595798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80%</a:t>
              </a:r>
            </a:p>
          </p:txBody>
        </p:sp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E257EEC9-D9C9-45F9-A946-CE1EE19B6021}"/>
                </a:ext>
              </a:extLst>
            </p:cNvPr>
            <p:cNvSpPr txBox="1">
              <a:spLocks/>
            </p:cNvSpPr>
            <p:nvPr/>
          </p:nvSpPr>
          <p:spPr>
            <a:xfrm>
              <a:off x="9512102" y="5595798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de-DE" sz="1200" dirty="0">
                  <a:latin typeface="Arial Narrow" panose="020B0606020202030204" pitchFamily="34" charset="0"/>
                </a:rPr>
                <a:t>100%</a:t>
              </a:r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519CE911-F014-40B9-B343-5A2E35774699}"/>
                </a:ext>
              </a:extLst>
            </p:cNvPr>
            <p:cNvGrpSpPr/>
            <p:nvPr/>
          </p:nvGrpSpPr>
          <p:grpSpPr>
            <a:xfrm>
              <a:off x="371475" y="2197065"/>
              <a:ext cx="9572627" cy="3394333"/>
              <a:chOff x="371475" y="2590800"/>
              <a:chExt cx="9572627" cy="2857500"/>
            </a:xfrm>
          </p:grpSpPr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E57EAAC9-ED4C-4DEA-8FB9-B57529A993F2}"/>
                  </a:ext>
                </a:extLst>
              </p:cNvPr>
              <p:cNvCxnSpPr/>
              <p:nvPr/>
            </p:nvCxnSpPr>
            <p:spPr>
              <a:xfrm>
                <a:off x="37147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08844DA0-CCA0-49B5-B413-85AED470C664}"/>
                  </a:ext>
                </a:extLst>
              </p:cNvPr>
              <p:cNvCxnSpPr/>
              <p:nvPr/>
            </p:nvCxnSpPr>
            <p:spPr>
              <a:xfrm>
                <a:off x="2286000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EB864C73-DC78-40E4-B81F-FF41BE1303AC}"/>
                  </a:ext>
                </a:extLst>
              </p:cNvPr>
              <p:cNvCxnSpPr/>
              <p:nvPr/>
            </p:nvCxnSpPr>
            <p:spPr>
              <a:xfrm>
                <a:off x="420052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1CA6E566-2BF9-44EB-907C-7E1F40DB04A9}"/>
                  </a:ext>
                </a:extLst>
              </p:cNvPr>
              <p:cNvCxnSpPr/>
              <p:nvPr/>
            </p:nvCxnSpPr>
            <p:spPr>
              <a:xfrm>
                <a:off x="6115050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043D83E7-4926-4907-9EB5-9FB6D178DCC9}"/>
                  </a:ext>
                </a:extLst>
              </p:cNvPr>
              <p:cNvCxnSpPr/>
              <p:nvPr/>
            </p:nvCxnSpPr>
            <p:spPr>
              <a:xfrm>
                <a:off x="802957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8151C91E-B69A-47BA-9B8D-11707B9CBD09}"/>
                  </a:ext>
                </a:extLst>
              </p:cNvPr>
              <p:cNvCxnSpPr/>
              <p:nvPr/>
            </p:nvCxnSpPr>
            <p:spPr>
              <a:xfrm>
                <a:off x="9944102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56CEA27-0225-40AA-9CC9-EAA5F44B48E2}"/>
              </a:ext>
            </a:extLst>
          </p:cNvPr>
          <p:cNvGrpSpPr/>
          <p:nvPr/>
        </p:nvGrpSpPr>
        <p:grpSpPr>
          <a:xfrm>
            <a:off x="371474" y="2385500"/>
            <a:ext cx="9572628" cy="216000"/>
            <a:chOff x="371474" y="2385500"/>
            <a:chExt cx="9572628" cy="2160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993AAE3-C809-4820-8CB0-14ED88D1A68F}"/>
                </a:ext>
              </a:extLst>
            </p:cNvPr>
            <p:cNvSpPr/>
            <p:nvPr/>
          </p:nvSpPr>
          <p:spPr>
            <a:xfrm>
              <a:off x="371474" y="2385500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2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DD4B076-D67E-46AB-83ED-9C28F4A8A378}"/>
                </a:ext>
              </a:extLst>
            </p:cNvPr>
            <p:cNvSpPr/>
            <p:nvPr/>
          </p:nvSpPr>
          <p:spPr>
            <a:xfrm>
              <a:off x="371474" y="2385500"/>
              <a:ext cx="93816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20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FEA5166-289E-4669-A3D9-5C4CE618628A}"/>
                </a:ext>
              </a:extLst>
            </p:cNvPr>
            <p:cNvSpPr/>
            <p:nvPr/>
          </p:nvSpPr>
          <p:spPr>
            <a:xfrm>
              <a:off x="371492" y="2385500"/>
              <a:ext cx="74664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78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2" name="Titel 1">
            <a:extLst>
              <a:ext uri="{FF2B5EF4-FFF2-40B4-BE49-F238E27FC236}">
                <a16:creationId xmlns:a16="http://schemas.microsoft.com/office/drawing/2014/main" id="{84BFD61E-344C-4421-9981-5B11D5381ECE}"/>
              </a:ext>
            </a:extLst>
          </p:cNvPr>
          <p:cNvSpPr txBox="1">
            <a:spLocks/>
          </p:cNvSpPr>
          <p:nvPr/>
        </p:nvSpPr>
        <p:spPr>
          <a:xfrm>
            <a:off x="374064" y="2185305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Selbstorganisation der </a:t>
            </a:r>
            <a:r>
              <a:rPr lang="de-DE" sz="1200" dirty="0" err="1">
                <a:latin typeface="Arial Narrow" panose="020B0606020202030204" pitchFamily="34" charset="0"/>
              </a:rPr>
              <a:t>Bewohner_innen</a:t>
            </a:r>
            <a:r>
              <a:rPr lang="de-DE" sz="1200" dirty="0">
                <a:latin typeface="Arial Narrow" panose="020B0606020202030204" pitchFamily="34" charset="0"/>
              </a:rPr>
              <a:t> und Quartiergruppen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7104F1F-6DF8-4463-8EA2-AFFBD1C43051}"/>
              </a:ext>
            </a:extLst>
          </p:cNvPr>
          <p:cNvGrpSpPr/>
          <p:nvPr/>
        </p:nvGrpSpPr>
        <p:grpSpPr>
          <a:xfrm>
            <a:off x="371492" y="2927747"/>
            <a:ext cx="9572610" cy="216000"/>
            <a:chOff x="371492" y="2834342"/>
            <a:chExt cx="9572610" cy="216000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4A6AED6D-F7EE-4688-82FF-6D95CFAFF1B0}"/>
                </a:ext>
              </a:extLst>
            </p:cNvPr>
            <p:cNvSpPr/>
            <p:nvPr/>
          </p:nvSpPr>
          <p:spPr>
            <a:xfrm>
              <a:off x="396541" y="2834342"/>
              <a:ext cx="9547561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4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8D83DF9A-C445-4DF5-AE96-156365C54096}"/>
                </a:ext>
              </a:extLst>
            </p:cNvPr>
            <p:cNvSpPr/>
            <p:nvPr/>
          </p:nvSpPr>
          <p:spPr>
            <a:xfrm>
              <a:off x="392396" y="2834342"/>
              <a:ext cx="91908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29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4B3EFC1D-A2FF-47A0-AB05-8D250A0C6DFF}"/>
                </a:ext>
              </a:extLst>
            </p:cNvPr>
            <p:cNvSpPr/>
            <p:nvPr/>
          </p:nvSpPr>
          <p:spPr>
            <a:xfrm>
              <a:off x="371492" y="2834342"/>
              <a:ext cx="64152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67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4" name="Titel 1">
            <a:extLst>
              <a:ext uri="{FF2B5EF4-FFF2-40B4-BE49-F238E27FC236}">
                <a16:creationId xmlns:a16="http://schemas.microsoft.com/office/drawing/2014/main" id="{A1C80472-2078-42C5-A2EE-BE4BBC136791}"/>
              </a:ext>
            </a:extLst>
          </p:cNvPr>
          <p:cNvSpPr txBox="1">
            <a:spLocks/>
          </p:cNvSpPr>
          <p:nvPr/>
        </p:nvSpPr>
        <p:spPr>
          <a:xfrm>
            <a:off x="368868" y="2728174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Unterstützung der Quartiergruppen zur aktiven Mitgestaltung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AE3D07A2-DE01-47FD-B799-D53DD88BE0AB}"/>
              </a:ext>
            </a:extLst>
          </p:cNvPr>
          <p:cNvGrpSpPr/>
          <p:nvPr/>
        </p:nvGrpSpPr>
        <p:grpSpPr>
          <a:xfrm>
            <a:off x="371454" y="3476159"/>
            <a:ext cx="9572629" cy="216000"/>
            <a:chOff x="371454" y="3289384"/>
            <a:chExt cx="9572629" cy="21600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08A2A23-B2B1-4248-98BA-64D6F83FF82E}"/>
                </a:ext>
              </a:extLst>
            </p:cNvPr>
            <p:cNvSpPr/>
            <p:nvPr/>
          </p:nvSpPr>
          <p:spPr>
            <a:xfrm>
              <a:off x="371455" y="3289384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5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3F2EF0E2-FA0F-410B-A090-AB35F14A29A8}"/>
                </a:ext>
              </a:extLst>
            </p:cNvPr>
            <p:cNvSpPr/>
            <p:nvPr/>
          </p:nvSpPr>
          <p:spPr>
            <a:xfrm>
              <a:off x="371454" y="3289384"/>
              <a:ext cx="90936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29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245BE10-D0A0-497E-85D0-92BA3F9C3575}"/>
                </a:ext>
              </a:extLst>
            </p:cNvPr>
            <p:cNvSpPr/>
            <p:nvPr/>
          </p:nvSpPr>
          <p:spPr>
            <a:xfrm>
              <a:off x="371472" y="3289384"/>
              <a:ext cx="63180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66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7" name="Titel 1">
            <a:extLst>
              <a:ext uri="{FF2B5EF4-FFF2-40B4-BE49-F238E27FC236}">
                <a16:creationId xmlns:a16="http://schemas.microsoft.com/office/drawing/2014/main" id="{5AA62779-F5DC-4779-9DA6-8C24D5235501}"/>
              </a:ext>
            </a:extLst>
          </p:cNvPr>
          <p:cNvSpPr txBox="1">
            <a:spLocks/>
          </p:cNvSpPr>
          <p:nvPr/>
        </p:nvSpPr>
        <p:spPr>
          <a:xfrm>
            <a:off x="367330" y="3270421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Hohe Identifizierung der </a:t>
            </a:r>
            <a:r>
              <a:rPr lang="de-DE" sz="1200" dirty="0" err="1">
                <a:latin typeface="Arial Narrow" panose="020B0606020202030204" pitchFamily="34" charset="0"/>
              </a:rPr>
              <a:t>Bewohner_innen</a:t>
            </a:r>
            <a:r>
              <a:rPr lang="de-DE" sz="1200" dirty="0">
                <a:latin typeface="Arial Narrow" panose="020B0606020202030204" pitchFamily="34" charset="0"/>
              </a:rPr>
              <a:t> mit dem Hunziker Areal</a:t>
            </a:r>
            <a:endParaRPr lang="de-DE" sz="1600" dirty="0">
              <a:latin typeface="Arial Narrow" panose="020B0606020202030204" pitchFamily="34" charset="0"/>
            </a:endParaRP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BC969A2-7DCB-4764-887C-2723A24DF30F}"/>
              </a:ext>
            </a:extLst>
          </p:cNvPr>
          <p:cNvGrpSpPr/>
          <p:nvPr/>
        </p:nvGrpSpPr>
        <p:grpSpPr>
          <a:xfrm>
            <a:off x="371510" y="4016575"/>
            <a:ext cx="9572628" cy="216000"/>
            <a:chOff x="371510" y="4190314"/>
            <a:chExt cx="9572628" cy="216000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D0219D5-C408-4343-BCE1-DA798C2FFDFE}"/>
                </a:ext>
              </a:extLst>
            </p:cNvPr>
            <p:cNvSpPr/>
            <p:nvPr/>
          </p:nvSpPr>
          <p:spPr>
            <a:xfrm>
              <a:off x="371510" y="4190314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7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0136594A-920F-4A3C-AE08-455AEC7CA6C6}"/>
                </a:ext>
              </a:extLst>
            </p:cNvPr>
            <p:cNvSpPr/>
            <p:nvPr/>
          </p:nvSpPr>
          <p:spPr>
            <a:xfrm>
              <a:off x="371510" y="4190314"/>
              <a:ext cx="89028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35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BEAA2DFB-2CBF-4401-9B83-1C4870604CB0}"/>
                </a:ext>
              </a:extLst>
            </p:cNvPr>
            <p:cNvSpPr/>
            <p:nvPr/>
          </p:nvSpPr>
          <p:spPr>
            <a:xfrm>
              <a:off x="371510" y="4190314"/>
              <a:ext cx="56484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59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74" name="Titel 1">
            <a:extLst>
              <a:ext uri="{FF2B5EF4-FFF2-40B4-BE49-F238E27FC236}">
                <a16:creationId xmlns:a16="http://schemas.microsoft.com/office/drawing/2014/main" id="{C35BFBFD-8A8F-41F8-BEA8-2E00F1611A0B}"/>
              </a:ext>
            </a:extLst>
          </p:cNvPr>
          <p:cNvSpPr txBox="1">
            <a:spLocks/>
          </p:cNvSpPr>
          <p:nvPr/>
        </p:nvSpPr>
        <p:spPr>
          <a:xfrm>
            <a:off x="372583" y="3818833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Partizipation und Mitverantwortung der </a:t>
            </a:r>
            <a:r>
              <a:rPr lang="de-DE" sz="1200" dirty="0" err="1">
                <a:latin typeface="Arial Narrow" panose="020B0606020202030204" pitchFamily="34" charset="0"/>
              </a:rPr>
              <a:t>Bewohner_innen</a:t>
            </a:r>
            <a:r>
              <a:rPr lang="de-DE" sz="1200" dirty="0">
                <a:latin typeface="Arial Narrow" panose="020B0606020202030204" pitchFamily="34" charset="0"/>
              </a:rPr>
              <a:t> in der Gestaltung des </a:t>
            </a:r>
            <a:r>
              <a:rPr lang="de-DE" sz="1200" dirty="0" err="1">
                <a:latin typeface="Arial Narrow" panose="020B0606020202030204" pitchFamily="34" charset="0"/>
              </a:rPr>
              <a:t>nachbarschftlichen</a:t>
            </a:r>
            <a:r>
              <a:rPr lang="de-DE" sz="1200" dirty="0">
                <a:latin typeface="Arial Narrow" panose="020B0606020202030204" pitchFamily="34" charset="0"/>
              </a:rPr>
              <a:t> Zusammenlebens</a:t>
            </a:r>
            <a:endParaRPr lang="de-DE" sz="1600" dirty="0">
              <a:latin typeface="Arial Narrow" panose="020B0606020202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33167E-6618-422A-8677-41FB08EC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1788"/>
            <a:ext cx="11449045" cy="1143000"/>
          </a:xfrm>
        </p:spPr>
        <p:txBody>
          <a:bodyPr/>
          <a:lstStyle/>
          <a:p>
            <a:r>
              <a:rPr lang="de-CH" sz="3400" b="1" dirty="0">
                <a:solidFill>
                  <a:srgbClr val="005791"/>
                </a:solidFill>
              </a:rPr>
              <a:t>Zielerreichung</a:t>
            </a:r>
          </a:p>
        </p:txBody>
      </p:sp>
      <p:sp>
        <p:nvSpPr>
          <p:cNvPr id="81" name="Titel 1">
            <a:extLst>
              <a:ext uri="{FF2B5EF4-FFF2-40B4-BE49-F238E27FC236}">
                <a16:creationId xmlns:a16="http://schemas.microsoft.com/office/drawing/2014/main" id="{A2C8E193-2EBA-4A7C-8F35-E4E380218D37}"/>
              </a:ext>
            </a:extLst>
          </p:cNvPr>
          <p:cNvSpPr txBox="1">
            <a:spLocks/>
          </p:cNvSpPr>
          <p:nvPr/>
        </p:nvSpPr>
        <p:spPr>
          <a:xfrm>
            <a:off x="371454" y="4359249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Ausgeprägtes nachbarschaftliches Zusammenleben («Wir-Gefühl»)</a:t>
            </a:r>
            <a:endParaRPr lang="de-DE" sz="1600" dirty="0">
              <a:latin typeface="Arial Narrow" panose="020B0606020202030204" pitchFamily="34" charset="0"/>
            </a:endParaRPr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DB5E3680-B1D5-46A9-A23E-92FB301FEB7C}"/>
              </a:ext>
            </a:extLst>
          </p:cNvPr>
          <p:cNvGrpSpPr/>
          <p:nvPr/>
        </p:nvGrpSpPr>
        <p:grpSpPr>
          <a:xfrm>
            <a:off x="374065" y="4562884"/>
            <a:ext cx="9572628" cy="216000"/>
            <a:chOff x="374065" y="4649642"/>
            <a:chExt cx="9572628" cy="216000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B66F5FD6-56C3-4FBA-8B01-54B4C270CA54}"/>
                </a:ext>
              </a:extLst>
            </p:cNvPr>
            <p:cNvSpPr/>
            <p:nvPr/>
          </p:nvSpPr>
          <p:spPr>
            <a:xfrm>
              <a:off x="374065" y="4649642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10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354E954B-A4D0-40E7-B2CB-49263FBB051B}"/>
                </a:ext>
              </a:extLst>
            </p:cNvPr>
            <p:cNvSpPr/>
            <p:nvPr/>
          </p:nvSpPr>
          <p:spPr>
            <a:xfrm>
              <a:off x="374065" y="4649642"/>
              <a:ext cx="86148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34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2C1CE37A-3BAA-43E4-9C50-9D359626180F}"/>
                </a:ext>
              </a:extLst>
            </p:cNvPr>
            <p:cNvSpPr/>
            <p:nvPr/>
          </p:nvSpPr>
          <p:spPr>
            <a:xfrm>
              <a:off x="374065" y="4649642"/>
              <a:ext cx="53604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56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3" name="Titel 1">
            <a:extLst>
              <a:ext uri="{FF2B5EF4-FFF2-40B4-BE49-F238E27FC236}">
                <a16:creationId xmlns:a16="http://schemas.microsoft.com/office/drawing/2014/main" id="{B92C075F-7325-4BEC-8C09-8CC228E31C12}"/>
              </a:ext>
            </a:extLst>
          </p:cNvPr>
          <p:cNvSpPr txBox="1">
            <a:spLocks/>
          </p:cNvSpPr>
          <p:nvPr/>
        </p:nvSpPr>
        <p:spPr>
          <a:xfrm>
            <a:off x="372196" y="4905560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Konstruktiver Umgang der </a:t>
            </a:r>
            <a:r>
              <a:rPr lang="de-DE" sz="1200" dirty="0" err="1">
                <a:latin typeface="Arial Narrow" panose="020B0606020202030204" pitchFamily="34" charset="0"/>
              </a:rPr>
              <a:t>Bewohner_innen</a:t>
            </a:r>
            <a:r>
              <a:rPr lang="de-DE" sz="1200" dirty="0">
                <a:latin typeface="Arial Narrow" panose="020B0606020202030204" pitchFamily="34" charset="0"/>
              </a:rPr>
              <a:t> mit Konflikten miteinander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83D8D6A0-3091-4AF3-B8C7-87EFC1AF011E}"/>
              </a:ext>
            </a:extLst>
          </p:cNvPr>
          <p:cNvGrpSpPr/>
          <p:nvPr/>
        </p:nvGrpSpPr>
        <p:grpSpPr>
          <a:xfrm>
            <a:off x="368884" y="5107410"/>
            <a:ext cx="9572628" cy="216000"/>
            <a:chOff x="368884" y="5107410"/>
            <a:chExt cx="9572628" cy="216000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06F076B7-2680-427D-A61B-F42819419FA9}"/>
                </a:ext>
              </a:extLst>
            </p:cNvPr>
            <p:cNvSpPr/>
            <p:nvPr/>
          </p:nvSpPr>
          <p:spPr>
            <a:xfrm>
              <a:off x="368884" y="5107410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9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E14782D5-2D5A-4E90-AB2D-010AFCA16C0C}"/>
                </a:ext>
              </a:extLst>
            </p:cNvPr>
            <p:cNvSpPr/>
            <p:nvPr/>
          </p:nvSpPr>
          <p:spPr>
            <a:xfrm>
              <a:off x="368884" y="5107410"/>
              <a:ext cx="87120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40000" tIns="0" rIns="54000" bIns="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42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E75452C5-F860-458E-9CAB-879A365CD43C}"/>
                </a:ext>
              </a:extLst>
            </p:cNvPr>
            <p:cNvSpPr/>
            <p:nvPr/>
          </p:nvSpPr>
          <p:spPr>
            <a:xfrm>
              <a:off x="368884" y="5107410"/>
              <a:ext cx="46908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49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745454C-D00D-46BC-931B-3FEDF44DD936}"/>
              </a:ext>
            </a:extLst>
          </p:cNvPr>
          <p:cNvGrpSpPr/>
          <p:nvPr/>
        </p:nvGrpSpPr>
        <p:grpSpPr>
          <a:xfrm>
            <a:off x="371529" y="6352006"/>
            <a:ext cx="4041647" cy="231703"/>
            <a:chOff x="371529" y="6352006"/>
            <a:chExt cx="4041647" cy="23170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F55EDF8-8812-4787-BF8D-BBFF0D0C03FB}"/>
                </a:ext>
              </a:extLst>
            </p:cNvPr>
            <p:cNvGrpSpPr/>
            <p:nvPr/>
          </p:nvGrpSpPr>
          <p:grpSpPr>
            <a:xfrm>
              <a:off x="371529" y="6352006"/>
              <a:ext cx="1464095" cy="231703"/>
              <a:chOff x="371529" y="5980101"/>
              <a:chExt cx="1464095" cy="231703"/>
            </a:xfrm>
          </p:grpSpPr>
          <p:sp>
            <p:nvSpPr>
              <p:cNvPr id="106" name="Titel 1">
                <a:extLst>
                  <a:ext uri="{FF2B5EF4-FFF2-40B4-BE49-F238E27FC236}">
                    <a16:creationId xmlns:a16="http://schemas.microsoft.com/office/drawing/2014/main" id="{F94DF3BF-2839-48A0-B9C7-4650207FF5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57" y="5980101"/>
                <a:ext cx="1242967" cy="23170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erfolgreich</a:t>
                </a:r>
                <a:endParaRPr lang="de-DE" sz="1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07" name="Rechteck 106">
                <a:extLst>
                  <a:ext uri="{FF2B5EF4-FFF2-40B4-BE49-F238E27FC236}">
                    <a16:creationId xmlns:a16="http://schemas.microsoft.com/office/drawing/2014/main" id="{4CEC3564-F3CB-4168-9184-3CFB27966C2B}"/>
                  </a:ext>
                </a:extLst>
              </p:cNvPr>
              <p:cNvSpPr/>
              <p:nvPr/>
            </p:nvSpPr>
            <p:spPr>
              <a:xfrm>
                <a:off x="371529" y="6039522"/>
                <a:ext cx="90000" cy="90000"/>
              </a:xfrm>
              <a:prstGeom prst="rect">
                <a:avLst/>
              </a:prstGeom>
              <a:solidFill>
                <a:srgbClr val="00579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119CE151-0A04-437D-BB6B-AD51763B4F76}"/>
                </a:ext>
              </a:extLst>
            </p:cNvPr>
            <p:cNvGrpSpPr/>
            <p:nvPr/>
          </p:nvGrpSpPr>
          <p:grpSpPr>
            <a:xfrm>
              <a:off x="1628406" y="6352006"/>
              <a:ext cx="1464095" cy="231703"/>
              <a:chOff x="371529" y="5980101"/>
              <a:chExt cx="1464095" cy="231703"/>
            </a:xfrm>
          </p:grpSpPr>
          <p:sp>
            <p:nvSpPr>
              <p:cNvPr id="115" name="Titel 1">
                <a:extLst>
                  <a:ext uri="{FF2B5EF4-FFF2-40B4-BE49-F238E27FC236}">
                    <a16:creationId xmlns:a16="http://schemas.microsoft.com/office/drawing/2014/main" id="{55ED437E-4E7A-469D-939E-17E99DA8A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57" y="5980101"/>
                <a:ext cx="1242967" cy="23170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weder noch</a:t>
                </a:r>
                <a:endParaRPr lang="de-DE" sz="1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6" name="Rechteck 115">
                <a:extLst>
                  <a:ext uri="{FF2B5EF4-FFF2-40B4-BE49-F238E27FC236}">
                    <a16:creationId xmlns:a16="http://schemas.microsoft.com/office/drawing/2014/main" id="{C6439ADB-1164-4843-AB78-0075F8BA6734}"/>
                  </a:ext>
                </a:extLst>
              </p:cNvPr>
              <p:cNvSpPr/>
              <p:nvPr/>
            </p:nvSpPr>
            <p:spPr>
              <a:xfrm>
                <a:off x="371529" y="6039522"/>
                <a:ext cx="90000" cy="9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3D5979C2-9C5C-47B0-9B26-EA74C7A1A6B0}"/>
                </a:ext>
              </a:extLst>
            </p:cNvPr>
            <p:cNvGrpSpPr/>
            <p:nvPr/>
          </p:nvGrpSpPr>
          <p:grpSpPr>
            <a:xfrm>
              <a:off x="2949081" y="6352006"/>
              <a:ext cx="1464095" cy="231703"/>
              <a:chOff x="371529" y="5980101"/>
              <a:chExt cx="1464095" cy="231703"/>
            </a:xfrm>
          </p:grpSpPr>
          <p:sp>
            <p:nvSpPr>
              <p:cNvPr id="118" name="Titel 1">
                <a:extLst>
                  <a:ext uri="{FF2B5EF4-FFF2-40B4-BE49-F238E27FC236}">
                    <a16:creationId xmlns:a16="http://schemas.microsoft.com/office/drawing/2014/main" id="{9EBABD64-8376-429E-B53B-B03AB607BE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57" y="5980101"/>
                <a:ext cx="1242967" cy="23170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nicht erfolgreich</a:t>
                </a:r>
                <a:endParaRPr lang="de-DE" sz="1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9" name="Rechteck 118">
                <a:extLst>
                  <a:ext uri="{FF2B5EF4-FFF2-40B4-BE49-F238E27FC236}">
                    <a16:creationId xmlns:a16="http://schemas.microsoft.com/office/drawing/2014/main" id="{04D08144-3333-4949-8BC1-7425A954B98B}"/>
                  </a:ext>
                </a:extLst>
              </p:cNvPr>
              <p:cNvSpPr/>
              <p:nvPr/>
            </p:nvSpPr>
            <p:spPr>
              <a:xfrm>
                <a:off x="371529" y="6039522"/>
                <a:ext cx="90000" cy="90000"/>
              </a:xfrm>
              <a:prstGeom prst="rect">
                <a:avLst/>
              </a:prstGeom>
              <a:solidFill>
                <a:srgbClr val="F5A7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60" name="Inhaltsplatzhalter 2">
            <a:extLst>
              <a:ext uri="{FF2B5EF4-FFF2-40B4-BE49-F238E27FC236}">
                <a16:creationId xmlns:a16="http://schemas.microsoft.com/office/drawing/2014/main" id="{BE0F6E51-05A6-41A3-A4A8-F3D2697AE67B}"/>
              </a:ext>
            </a:extLst>
          </p:cNvPr>
          <p:cNvSpPr txBox="1">
            <a:spLocks/>
          </p:cNvSpPr>
          <p:nvPr/>
        </p:nvSpPr>
        <p:spPr>
          <a:xfrm>
            <a:off x="371475" y="1677490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Zielerreichung bei Zusammenleben und Partizipation (in %)</a:t>
            </a:r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E79E9D60-3C48-49E3-8E0A-9D6BE140EEEB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7" grpId="0"/>
      <p:bldP spid="74" grpId="0"/>
      <p:bldP spid="2" grpId="0"/>
      <p:bldP spid="81" grpId="0"/>
      <p:bldP spid="83" grpId="0"/>
      <p:bldP spid="6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66FB6FC-2D45-4C34-B7B4-4548739DF7A0}"/>
              </a:ext>
            </a:extLst>
          </p:cNvPr>
          <p:cNvGrpSpPr/>
          <p:nvPr/>
        </p:nvGrpSpPr>
        <p:grpSpPr>
          <a:xfrm>
            <a:off x="371475" y="2197066"/>
            <a:ext cx="9572627" cy="2657798"/>
            <a:chOff x="371475" y="2197066"/>
            <a:chExt cx="9572627" cy="2657798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371FA7A1-D0BC-4BAC-A81B-D6DAFB1C4C0E}"/>
                </a:ext>
              </a:extLst>
            </p:cNvPr>
            <p:cNvSpPr txBox="1">
              <a:spLocks/>
            </p:cNvSpPr>
            <p:nvPr/>
          </p:nvSpPr>
          <p:spPr>
            <a:xfrm>
              <a:off x="371475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sz="1200" dirty="0">
                  <a:latin typeface="Arial Narrow" panose="020B0606020202030204" pitchFamily="34" charset="0"/>
                </a:rPr>
                <a:t>0%</a:t>
              </a:r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B038BE06-C093-4006-8A6A-8F3D029B0076}"/>
                </a:ext>
              </a:extLst>
            </p:cNvPr>
            <p:cNvSpPr txBox="1">
              <a:spLocks/>
            </p:cNvSpPr>
            <p:nvPr/>
          </p:nvSpPr>
          <p:spPr>
            <a:xfrm>
              <a:off x="2075402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20%</a:t>
              </a:r>
            </a:p>
          </p:txBody>
        </p:sp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2742DED9-0527-41A5-8E64-45A7C9AF41C6}"/>
                </a:ext>
              </a:extLst>
            </p:cNvPr>
            <p:cNvSpPr txBox="1">
              <a:spLocks/>
            </p:cNvSpPr>
            <p:nvPr/>
          </p:nvSpPr>
          <p:spPr>
            <a:xfrm>
              <a:off x="3984525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40%</a:t>
              </a:r>
            </a:p>
          </p:txBody>
        </p:sp>
        <p:sp>
          <p:nvSpPr>
            <p:cNvPr id="14" name="Titel 1">
              <a:extLst>
                <a:ext uri="{FF2B5EF4-FFF2-40B4-BE49-F238E27FC236}">
                  <a16:creationId xmlns:a16="http://schemas.microsoft.com/office/drawing/2014/main" id="{514D8618-0F2B-4FB5-8934-7638B50FC91D}"/>
                </a:ext>
              </a:extLst>
            </p:cNvPr>
            <p:cNvSpPr txBox="1">
              <a:spLocks/>
            </p:cNvSpPr>
            <p:nvPr/>
          </p:nvSpPr>
          <p:spPr>
            <a:xfrm>
              <a:off x="5897060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60%</a:t>
              </a:r>
            </a:p>
          </p:txBody>
        </p:sp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DC6DEF06-A46F-4F6F-A036-48E31ACA4BD0}"/>
                </a:ext>
              </a:extLst>
            </p:cNvPr>
            <p:cNvSpPr txBox="1">
              <a:spLocks/>
            </p:cNvSpPr>
            <p:nvPr/>
          </p:nvSpPr>
          <p:spPr>
            <a:xfrm>
              <a:off x="7816840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80%</a:t>
              </a:r>
            </a:p>
          </p:txBody>
        </p:sp>
        <p:sp>
          <p:nvSpPr>
            <p:cNvPr id="16" name="Titel 1">
              <a:extLst>
                <a:ext uri="{FF2B5EF4-FFF2-40B4-BE49-F238E27FC236}">
                  <a16:creationId xmlns:a16="http://schemas.microsoft.com/office/drawing/2014/main" id="{189D377E-F658-464C-9730-DA809F7F5553}"/>
                </a:ext>
              </a:extLst>
            </p:cNvPr>
            <p:cNvSpPr txBox="1">
              <a:spLocks/>
            </p:cNvSpPr>
            <p:nvPr/>
          </p:nvSpPr>
          <p:spPr>
            <a:xfrm>
              <a:off x="9512102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de-DE" sz="1200" dirty="0">
                  <a:latin typeface="Arial Narrow" panose="020B0606020202030204" pitchFamily="34" charset="0"/>
                </a:rPr>
                <a:t>100%</a:t>
              </a: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48C34F46-6014-4457-9D7C-DDF6FDDC91A2}"/>
                </a:ext>
              </a:extLst>
            </p:cNvPr>
            <p:cNvGrpSpPr/>
            <p:nvPr/>
          </p:nvGrpSpPr>
          <p:grpSpPr>
            <a:xfrm>
              <a:off x="371475" y="2197066"/>
              <a:ext cx="9572627" cy="2384460"/>
              <a:chOff x="371475" y="2590800"/>
              <a:chExt cx="9572627" cy="2857500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BA9A14F3-4281-4A9E-92AF-A14A651443A9}"/>
                  </a:ext>
                </a:extLst>
              </p:cNvPr>
              <p:cNvCxnSpPr/>
              <p:nvPr/>
            </p:nvCxnSpPr>
            <p:spPr>
              <a:xfrm>
                <a:off x="37147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B418D7B9-6F89-444E-A98C-C11E0F02A3B2}"/>
                  </a:ext>
                </a:extLst>
              </p:cNvPr>
              <p:cNvCxnSpPr/>
              <p:nvPr/>
            </p:nvCxnSpPr>
            <p:spPr>
              <a:xfrm>
                <a:off x="2286000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21A0BE94-B2A3-4B5D-8D71-097049B4F615}"/>
                  </a:ext>
                </a:extLst>
              </p:cNvPr>
              <p:cNvCxnSpPr/>
              <p:nvPr/>
            </p:nvCxnSpPr>
            <p:spPr>
              <a:xfrm>
                <a:off x="420052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70F68D61-5B48-4D6A-B897-804D62215E7E}"/>
                  </a:ext>
                </a:extLst>
              </p:cNvPr>
              <p:cNvCxnSpPr/>
              <p:nvPr/>
            </p:nvCxnSpPr>
            <p:spPr>
              <a:xfrm>
                <a:off x="6115050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F5E981B6-D1D3-4205-9149-B980A9A9283E}"/>
                  </a:ext>
                </a:extLst>
              </p:cNvPr>
              <p:cNvCxnSpPr/>
              <p:nvPr/>
            </p:nvCxnSpPr>
            <p:spPr>
              <a:xfrm>
                <a:off x="802957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D61493D2-4B63-4DF5-B6C6-DAB83FB76AA8}"/>
                  </a:ext>
                </a:extLst>
              </p:cNvPr>
              <p:cNvCxnSpPr/>
              <p:nvPr/>
            </p:nvCxnSpPr>
            <p:spPr>
              <a:xfrm>
                <a:off x="9944102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7D3A4D27-E54C-4C24-A6D7-D19F5ED06758}"/>
              </a:ext>
            </a:extLst>
          </p:cNvPr>
          <p:cNvSpPr txBox="1">
            <a:spLocks/>
          </p:cNvSpPr>
          <p:nvPr/>
        </p:nvSpPr>
        <p:spPr>
          <a:xfrm>
            <a:off x="374064" y="2185305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auf dem Hunziker Areal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10D74186-7E3D-41A9-9F27-682B7B4F3C52}"/>
              </a:ext>
            </a:extLst>
          </p:cNvPr>
          <p:cNvGrpSpPr/>
          <p:nvPr/>
        </p:nvGrpSpPr>
        <p:grpSpPr>
          <a:xfrm>
            <a:off x="371474" y="2385500"/>
            <a:ext cx="9572628" cy="216000"/>
            <a:chOff x="371474" y="2385500"/>
            <a:chExt cx="9572628" cy="216000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684CA48-126B-40FD-A453-1BEB6C1C29D8}"/>
                </a:ext>
              </a:extLst>
            </p:cNvPr>
            <p:cNvSpPr/>
            <p:nvPr/>
          </p:nvSpPr>
          <p:spPr>
            <a:xfrm>
              <a:off x="371474" y="2385500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3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72DD0180-1EE4-4327-95EE-ADC0B8B942DF}"/>
                </a:ext>
              </a:extLst>
            </p:cNvPr>
            <p:cNvSpPr/>
            <p:nvPr/>
          </p:nvSpPr>
          <p:spPr>
            <a:xfrm>
              <a:off x="371474" y="2385500"/>
              <a:ext cx="92844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17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1FB06D0-E29A-4A16-8C14-7961B8ACBBFF}"/>
                </a:ext>
              </a:extLst>
            </p:cNvPr>
            <p:cNvSpPr/>
            <p:nvPr/>
          </p:nvSpPr>
          <p:spPr>
            <a:xfrm>
              <a:off x="371492" y="2385500"/>
              <a:ext cx="62208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65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13846722-4DBF-43EC-948C-B3FB89BB86EC}"/>
                </a:ext>
              </a:extLst>
            </p:cNvPr>
            <p:cNvSpPr/>
            <p:nvPr/>
          </p:nvSpPr>
          <p:spPr>
            <a:xfrm>
              <a:off x="371492" y="2385500"/>
              <a:ext cx="1436400" cy="216000"/>
            </a:xfrm>
            <a:prstGeom prst="rect">
              <a:avLst/>
            </a:prstGeom>
            <a:solidFill>
              <a:srgbClr val="002A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15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0F353534-36A9-40B3-8A2A-DC304B6D9BCB}"/>
              </a:ext>
            </a:extLst>
          </p:cNvPr>
          <p:cNvSpPr txBox="1">
            <a:spLocks/>
          </p:cNvSpPr>
          <p:nvPr/>
        </p:nvSpPr>
        <p:spPr>
          <a:xfrm>
            <a:off x="368868" y="3068416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im Haus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48E9240F-B0AA-4084-91BA-18D9B4A9AA56}"/>
              </a:ext>
            </a:extLst>
          </p:cNvPr>
          <p:cNvGrpSpPr/>
          <p:nvPr/>
        </p:nvGrpSpPr>
        <p:grpSpPr>
          <a:xfrm>
            <a:off x="371492" y="3267989"/>
            <a:ext cx="9572610" cy="216000"/>
            <a:chOff x="371492" y="2927747"/>
            <a:chExt cx="9572610" cy="21600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2903561D-0734-49B3-A2AA-EAFA11D16DBF}"/>
                </a:ext>
              </a:extLst>
            </p:cNvPr>
            <p:cNvSpPr/>
            <p:nvPr/>
          </p:nvSpPr>
          <p:spPr>
            <a:xfrm>
              <a:off x="396541" y="2927747"/>
              <a:ext cx="9547561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3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BA610C0E-CFFB-4557-A6EF-9BE48281B0A4}"/>
                </a:ext>
              </a:extLst>
            </p:cNvPr>
            <p:cNvSpPr/>
            <p:nvPr/>
          </p:nvSpPr>
          <p:spPr>
            <a:xfrm>
              <a:off x="392396" y="2927747"/>
              <a:ext cx="92844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19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CB99F34-7457-42AE-A000-AE3E877F37C3}"/>
                </a:ext>
              </a:extLst>
            </p:cNvPr>
            <p:cNvSpPr/>
            <p:nvPr/>
          </p:nvSpPr>
          <p:spPr>
            <a:xfrm>
              <a:off x="371492" y="2927747"/>
              <a:ext cx="52632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55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BF32BBF2-B14F-43E0-92D4-60B82876E6D0}"/>
                </a:ext>
              </a:extLst>
            </p:cNvPr>
            <p:cNvSpPr/>
            <p:nvPr/>
          </p:nvSpPr>
          <p:spPr>
            <a:xfrm>
              <a:off x="371492" y="2927747"/>
              <a:ext cx="2203200" cy="216000"/>
            </a:xfrm>
            <a:prstGeom prst="rect">
              <a:avLst/>
            </a:prstGeom>
            <a:solidFill>
              <a:srgbClr val="002A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23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DFA0A8F-8167-4F51-BB3B-277867315E14}"/>
              </a:ext>
            </a:extLst>
          </p:cNvPr>
          <p:cNvGrpSpPr/>
          <p:nvPr/>
        </p:nvGrpSpPr>
        <p:grpSpPr>
          <a:xfrm>
            <a:off x="376448" y="6352006"/>
            <a:ext cx="5678794" cy="231703"/>
            <a:chOff x="376448" y="6352006"/>
            <a:chExt cx="5678794" cy="231703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5904EAF1-C55A-4446-8E89-39BB8633EAC2}"/>
                </a:ext>
              </a:extLst>
            </p:cNvPr>
            <p:cNvGrpSpPr/>
            <p:nvPr/>
          </p:nvGrpSpPr>
          <p:grpSpPr>
            <a:xfrm>
              <a:off x="1854227" y="6352006"/>
              <a:ext cx="1464095" cy="231703"/>
              <a:chOff x="371529" y="5980101"/>
              <a:chExt cx="1464095" cy="231703"/>
            </a:xfrm>
          </p:grpSpPr>
          <p:sp>
            <p:nvSpPr>
              <p:cNvPr id="61" name="Titel 1">
                <a:extLst>
                  <a:ext uri="{FF2B5EF4-FFF2-40B4-BE49-F238E27FC236}">
                    <a16:creationId xmlns:a16="http://schemas.microsoft.com/office/drawing/2014/main" id="{D784B44B-00FB-4748-817A-B5686852D6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57" y="5980101"/>
                <a:ext cx="1242967" cy="23170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gut</a:t>
                </a:r>
                <a:endParaRPr lang="de-DE" sz="1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1F29F5DC-C4BC-4993-ACC5-93A2A55718B7}"/>
                  </a:ext>
                </a:extLst>
              </p:cNvPr>
              <p:cNvSpPr/>
              <p:nvPr/>
            </p:nvSpPr>
            <p:spPr>
              <a:xfrm>
                <a:off x="371529" y="6039522"/>
                <a:ext cx="90000" cy="90000"/>
              </a:xfrm>
              <a:prstGeom prst="rect">
                <a:avLst/>
              </a:prstGeom>
              <a:solidFill>
                <a:srgbClr val="00579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DD030C34-DE8E-4C4F-9118-D02225F53CD3}"/>
                </a:ext>
              </a:extLst>
            </p:cNvPr>
            <p:cNvGrpSpPr/>
            <p:nvPr/>
          </p:nvGrpSpPr>
          <p:grpSpPr>
            <a:xfrm>
              <a:off x="2646204" y="6352006"/>
              <a:ext cx="1464095" cy="231703"/>
              <a:chOff x="371529" y="5980101"/>
              <a:chExt cx="1464095" cy="231703"/>
            </a:xfrm>
          </p:grpSpPr>
          <p:sp>
            <p:nvSpPr>
              <p:cNvPr id="64" name="Titel 1">
                <a:extLst>
                  <a:ext uri="{FF2B5EF4-FFF2-40B4-BE49-F238E27FC236}">
                    <a16:creationId xmlns:a16="http://schemas.microsoft.com/office/drawing/2014/main" id="{3F067292-45E8-4C0F-A707-28470F0A0A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57" y="5980101"/>
                <a:ext cx="1242967" cy="23170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 err="1">
                    <a:latin typeface="Arial Narrow" panose="020B0606020202030204" pitchFamily="34" charset="0"/>
                  </a:rPr>
                  <a:t>mittelmässig</a:t>
                </a:r>
                <a:endParaRPr lang="de-DE" sz="1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F1592EA-B986-44E6-93D0-AF00E8B8E010}"/>
                  </a:ext>
                </a:extLst>
              </p:cNvPr>
              <p:cNvSpPr/>
              <p:nvPr/>
            </p:nvSpPr>
            <p:spPr>
              <a:xfrm>
                <a:off x="371529" y="6039522"/>
                <a:ext cx="90000" cy="9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C36C8FEE-61C5-4966-9DD5-80F30A306475}"/>
                </a:ext>
              </a:extLst>
            </p:cNvPr>
            <p:cNvGrpSpPr/>
            <p:nvPr/>
          </p:nvGrpSpPr>
          <p:grpSpPr>
            <a:xfrm>
              <a:off x="4028287" y="6352006"/>
              <a:ext cx="2026955" cy="216001"/>
              <a:chOff x="4028287" y="6352006"/>
              <a:chExt cx="2026955" cy="216001"/>
            </a:xfrm>
          </p:grpSpPr>
          <p:sp>
            <p:nvSpPr>
              <p:cNvPr id="67" name="Titel 1">
                <a:extLst>
                  <a:ext uri="{FF2B5EF4-FFF2-40B4-BE49-F238E27FC236}">
                    <a16:creationId xmlns:a16="http://schemas.microsoft.com/office/drawing/2014/main" id="{77080085-D86C-40C4-A858-67D1B46AC6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9415" y="6352006"/>
                <a:ext cx="1805827" cy="216001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nicht besonders gut</a:t>
                </a:r>
                <a:endParaRPr lang="de-DE" sz="1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D841D3D0-F3E2-4337-AC8A-4D1816EEE466}"/>
                  </a:ext>
                </a:extLst>
              </p:cNvPr>
              <p:cNvSpPr/>
              <p:nvPr/>
            </p:nvSpPr>
            <p:spPr>
              <a:xfrm>
                <a:off x="4028287" y="6411427"/>
                <a:ext cx="90000" cy="90000"/>
              </a:xfrm>
              <a:prstGeom prst="rect">
                <a:avLst/>
              </a:prstGeom>
              <a:solidFill>
                <a:srgbClr val="F5A7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6C8BC871-AFFC-46C5-93A7-DF91F3DD46A8}"/>
                </a:ext>
              </a:extLst>
            </p:cNvPr>
            <p:cNvGrpSpPr/>
            <p:nvPr/>
          </p:nvGrpSpPr>
          <p:grpSpPr>
            <a:xfrm>
              <a:off x="376448" y="6352006"/>
              <a:ext cx="1464095" cy="231703"/>
              <a:chOff x="371529" y="5980101"/>
              <a:chExt cx="1464095" cy="231703"/>
            </a:xfrm>
          </p:grpSpPr>
          <p:sp>
            <p:nvSpPr>
              <p:cNvPr id="76" name="Titel 1">
                <a:extLst>
                  <a:ext uri="{FF2B5EF4-FFF2-40B4-BE49-F238E27FC236}">
                    <a16:creationId xmlns:a16="http://schemas.microsoft.com/office/drawing/2014/main" id="{7C2ED67A-5E85-4F0A-BB83-192761D71E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57" y="5980101"/>
                <a:ext cx="1242967" cy="23170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ausgezeichnet</a:t>
                </a:r>
                <a:endParaRPr lang="de-DE" sz="1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3CCB5B6B-5CEA-45AB-85EA-7FBC76DFA344}"/>
                  </a:ext>
                </a:extLst>
              </p:cNvPr>
              <p:cNvSpPr/>
              <p:nvPr/>
            </p:nvSpPr>
            <p:spPr>
              <a:xfrm>
                <a:off x="371529" y="6039522"/>
                <a:ext cx="90000" cy="90000"/>
              </a:xfrm>
              <a:prstGeom prst="rect">
                <a:avLst/>
              </a:prstGeom>
              <a:solidFill>
                <a:srgbClr val="002A4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5BA6384F-9901-4FB3-9D1D-D179FA4680BB}"/>
              </a:ext>
            </a:extLst>
          </p:cNvPr>
          <p:cNvSpPr txBox="1">
            <a:spLocks/>
          </p:cNvSpPr>
          <p:nvPr/>
        </p:nvSpPr>
        <p:spPr>
          <a:xfrm>
            <a:off x="371475" y="1677490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Beurteilung des nachbarschaftlichen Zusammenlebens (in %)</a:t>
            </a:r>
          </a:p>
          <a:p>
            <a:endParaRPr lang="de-CH" b="1" dirty="0"/>
          </a:p>
        </p:txBody>
      </p:sp>
      <p:sp>
        <p:nvSpPr>
          <p:cNvPr id="47" name="Titel 5">
            <a:extLst>
              <a:ext uri="{FF2B5EF4-FFF2-40B4-BE49-F238E27FC236}">
                <a16:creationId xmlns:a16="http://schemas.microsoft.com/office/drawing/2014/main" id="{34C1F9CE-FEBC-4F82-8517-A265D744950B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Zusammenleben</a:t>
            </a: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9739FED0-A2A9-4623-B5DC-88D1CB2FB456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7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6" grpId="0" build="p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8F91E4A-3097-45C2-AF29-25C28ABA290E}"/>
              </a:ext>
            </a:extLst>
          </p:cNvPr>
          <p:cNvGrpSpPr/>
          <p:nvPr/>
        </p:nvGrpSpPr>
        <p:grpSpPr>
          <a:xfrm>
            <a:off x="371475" y="2197066"/>
            <a:ext cx="9572627" cy="2657798"/>
            <a:chOff x="371475" y="2197066"/>
            <a:chExt cx="9572627" cy="2657798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371FA7A1-D0BC-4BAC-A81B-D6DAFB1C4C0E}"/>
                </a:ext>
              </a:extLst>
            </p:cNvPr>
            <p:cNvSpPr txBox="1">
              <a:spLocks/>
            </p:cNvSpPr>
            <p:nvPr/>
          </p:nvSpPr>
          <p:spPr>
            <a:xfrm>
              <a:off x="371475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sz="1200" dirty="0">
                  <a:latin typeface="Arial Narrow" panose="020B0606020202030204" pitchFamily="34" charset="0"/>
                </a:rPr>
                <a:t>0%</a:t>
              </a:r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B038BE06-C093-4006-8A6A-8F3D029B0076}"/>
                </a:ext>
              </a:extLst>
            </p:cNvPr>
            <p:cNvSpPr txBox="1">
              <a:spLocks/>
            </p:cNvSpPr>
            <p:nvPr/>
          </p:nvSpPr>
          <p:spPr>
            <a:xfrm>
              <a:off x="2075402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20%</a:t>
              </a:r>
            </a:p>
          </p:txBody>
        </p:sp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2742DED9-0527-41A5-8E64-45A7C9AF41C6}"/>
                </a:ext>
              </a:extLst>
            </p:cNvPr>
            <p:cNvSpPr txBox="1">
              <a:spLocks/>
            </p:cNvSpPr>
            <p:nvPr/>
          </p:nvSpPr>
          <p:spPr>
            <a:xfrm>
              <a:off x="3984525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40%</a:t>
              </a:r>
            </a:p>
          </p:txBody>
        </p:sp>
        <p:sp>
          <p:nvSpPr>
            <p:cNvPr id="14" name="Titel 1">
              <a:extLst>
                <a:ext uri="{FF2B5EF4-FFF2-40B4-BE49-F238E27FC236}">
                  <a16:creationId xmlns:a16="http://schemas.microsoft.com/office/drawing/2014/main" id="{514D8618-0F2B-4FB5-8934-7638B50FC91D}"/>
                </a:ext>
              </a:extLst>
            </p:cNvPr>
            <p:cNvSpPr txBox="1">
              <a:spLocks/>
            </p:cNvSpPr>
            <p:nvPr/>
          </p:nvSpPr>
          <p:spPr>
            <a:xfrm>
              <a:off x="5897060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60%</a:t>
              </a:r>
            </a:p>
          </p:txBody>
        </p:sp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DC6DEF06-A46F-4F6F-A036-48E31ACA4BD0}"/>
                </a:ext>
              </a:extLst>
            </p:cNvPr>
            <p:cNvSpPr txBox="1">
              <a:spLocks/>
            </p:cNvSpPr>
            <p:nvPr/>
          </p:nvSpPr>
          <p:spPr>
            <a:xfrm>
              <a:off x="7816840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80%</a:t>
              </a:r>
            </a:p>
          </p:txBody>
        </p:sp>
        <p:sp>
          <p:nvSpPr>
            <p:cNvPr id="16" name="Titel 1">
              <a:extLst>
                <a:ext uri="{FF2B5EF4-FFF2-40B4-BE49-F238E27FC236}">
                  <a16:creationId xmlns:a16="http://schemas.microsoft.com/office/drawing/2014/main" id="{189D377E-F658-464C-9730-DA809F7F5553}"/>
                </a:ext>
              </a:extLst>
            </p:cNvPr>
            <p:cNvSpPr txBox="1">
              <a:spLocks/>
            </p:cNvSpPr>
            <p:nvPr/>
          </p:nvSpPr>
          <p:spPr>
            <a:xfrm>
              <a:off x="9512102" y="4638864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de-DE" sz="1200" dirty="0">
                  <a:latin typeface="Arial Narrow" panose="020B0606020202030204" pitchFamily="34" charset="0"/>
                </a:rPr>
                <a:t>100%</a:t>
              </a: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48C34F46-6014-4457-9D7C-DDF6FDDC91A2}"/>
                </a:ext>
              </a:extLst>
            </p:cNvPr>
            <p:cNvGrpSpPr/>
            <p:nvPr/>
          </p:nvGrpSpPr>
          <p:grpSpPr>
            <a:xfrm>
              <a:off x="371475" y="2197066"/>
              <a:ext cx="9572627" cy="2384460"/>
              <a:chOff x="371475" y="2590800"/>
              <a:chExt cx="9572627" cy="2857500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BA9A14F3-4281-4A9E-92AF-A14A651443A9}"/>
                  </a:ext>
                </a:extLst>
              </p:cNvPr>
              <p:cNvCxnSpPr/>
              <p:nvPr/>
            </p:nvCxnSpPr>
            <p:spPr>
              <a:xfrm>
                <a:off x="37147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B418D7B9-6F89-444E-A98C-C11E0F02A3B2}"/>
                  </a:ext>
                </a:extLst>
              </p:cNvPr>
              <p:cNvCxnSpPr/>
              <p:nvPr/>
            </p:nvCxnSpPr>
            <p:spPr>
              <a:xfrm>
                <a:off x="2286000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21A0BE94-B2A3-4B5D-8D71-097049B4F615}"/>
                  </a:ext>
                </a:extLst>
              </p:cNvPr>
              <p:cNvCxnSpPr/>
              <p:nvPr/>
            </p:nvCxnSpPr>
            <p:spPr>
              <a:xfrm>
                <a:off x="420052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70F68D61-5B48-4D6A-B897-804D62215E7E}"/>
                  </a:ext>
                </a:extLst>
              </p:cNvPr>
              <p:cNvCxnSpPr/>
              <p:nvPr/>
            </p:nvCxnSpPr>
            <p:spPr>
              <a:xfrm>
                <a:off x="6115050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F5E981B6-D1D3-4205-9149-B980A9A9283E}"/>
                  </a:ext>
                </a:extLst>
              </p:cNvPr>
              <p:cNvCxnSpPr/>
              <p:nvPr/>
            </p:nvCxnSpPr>
            <p:spPr>
              <a:xfrm>
                <a:off x="802957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D61493D2-4B63-4DF5-B6C6-DAB83FB76AA8}"/>
                  </a:ext>
                </a:extLst>
              </p:cNvPr>
              <p:cNvCxnSpPr/>
              <p:nvPr/>
            </p:nvCxnSpPr>
            <p:spPr>
              <a:xfrm>
                <a:off x="9944102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7D3A4D27-E54C-4C24-A6D7-D19F5ED06758}"/>
              </a:ext>
            </a:extLst>
          </p:cNvPr>
          <p:cNvSpPr txBox="1">
            <a:spLocks/>
          </p:cNvSpPr>
          <p:nvPr/>
        </p:nvSpPr>
        <p:spPr>
          <a:xfrm>
            <a:off x="374064" y="2185305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alle Bewohnenden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0F353534-36A9-40B3-8A2A-DC304B6D9BCB}"/>
              </a:ext>
            </a:extLst>
          </p:cNvPr>
          <p:cNvSpPr txBox="1">
            <a:spLocks/>
          </p:cNvSpPr>
          <p:nvPr/>
        </p:nvSpPr>
        <p:spPr>
          <a:xfrm>
            <a:off x="368868" y="3005449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aktiv in einer Quartiergruppe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390D8439-C1DE-4AF9-B277-009BC582DC03}"/>
              </a:ext>
            </a:extLst>
          </p:cNvPr>
          <p:cNvSpPr txBox="1">
            <a:spLocks/>
          </p:cNvSpPr>
          <p:nvPr/>
        </p:nvSpPr>
        <p:spPr>
          <a:xfrm>
            <a:off x="372761" y="3824971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nicht aktiv in einer Quartiergruppe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FA7332-8557-4E61-A06D-646DBFD8DDCF}"/>
              </a:ext>
            </a:extLst>
          </p:cNvPr>
          <p:cNvGrpSpPr/>
          <p:nvPr/>
        </p:nvGrpSpPr>
        <p:grpSpPr>
          <a:xfrm>
            <a:off x="375385" y="4024544"/>
            <a:ext cx="9572610" cy="216000"/>
            <a:chOff x="375385" y="4024544"/>
            <a:chExt cx="9572610" cy="216000"/>
          </a:xfrm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ACFE503F-6E94-4D34-BC20-727462DC8209}"/>
                </a:ext>
              </a:extLst>
            </p:cNvPr>
            <p:cNvSpPr/>
            <p:nvPr/>
          </p:nvSpPr>
          <p:spPr>
            <a:xfrm>
              <a:off x="400434" y="4024544"/>
              <a:ext cx="9547561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endParaRPr lang="de-CH" sz="1400" b="1" dirty="0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0E7916F7-4279-4A2B-9476-3E427B1D65B9}"/>
                </a:ext>
              </a:extLst>
            </p:cNvPr>
            <p:cNvSpPr/>
            <p:nvPr/>
          </p:nvSpPr>
          <p:spPr>
            <a:xfrm>
              <a:off x="396289" y="4024544"/>
              <a:ext cx="94752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13</a:t>
              </a:r>
              <a:endParaRPr lang="de-CH" sz="1400" b="1" dirty="0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A1A0BB61-73C4-4DF7-B848-1E6108B4B06D}"/>
                </a:ext>
              </a:extLst>
            </p:cNvPr>
            <p:cNvSpPr/>
            <p:nvPr/>
          </p:nvSpPr>
          <p:spPr>
            <a:xfrm>
              <a:off x="375385" y="4024544"/>
              <a:ext cx="82332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44</a:t>
              </a:r>
              <a:endParaRPr lang="de-CH" sz="1400" b="1" dirty="0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7B61D2EA-5D94-4159-AAB9-74F163A34017}"/>
                </a:ext>
              </a:extLst>
            </p:cNvPr>
            <p:cNvSpPr/>
            <p:nvPr/>
          </p:nvSpPr>
          <p:spPr>
            <a:xfrm>
              <a:off x="375385" y="4024544"/>
              <a:ext cx="4021200" cy="216000"/>
            </a:xfrm>
            <a:prstGeom prst="rect">
              <a:avLst/>
            </a:prstGeom>
            <a:solidFill>
              <a:srgbClr val="002A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42</a:t>
              </a:r>
              <a:endParaRPr lang="de-CH" sz="1400" b="1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3ECB352-F5EB-43AA-8692-EE98C0611752}"/>
              </a:ext>
            </a:extLst>
          </p:cNvPr>
          <p:cNvGrpSpPr/>
          <p:nvPr/>
        </p:nvGrpSpPr>
        <p:grpSpPr>
          <a:xfrm>
            <a:off x="371472" y="2385500"/>
            <a:ext cx="9572630" cy="216000"/>
            <a:chOff x="371472" y="2385500"/>
            <a:chExt cx="9572630" cy="216000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684CA48-126B-40FD-A453-1BEB6C1C29D8}"/>
                </a:ext>
              </a:extLst>
            </p:cNvPr>
            <p:cNvSpPr/>
            <p:nvPr/>
          </p:nvSpPr>
          <p:spPr>
            <a:xfrm>
              <a:off x="371474" y="2385500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endParaRPr lang="de-CH" sz="1400" b="1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72DD0180-1EE4-4327-95EE-ADC0B8B942DF}"/>
                </a:ext>
              </a:extLst>
            </p:cNvPr>
            <p:cNvSpPr/>
            <p:nvPr/>
          </p:nvSpPr>
          <p:spPr>
            <a:xfrm>
              <a:off x="371472" y="2385500"/>
              <a:ext cx="9522000" cy="216000"/>
            </a:xfrm>
            <a:prstGeom prst="rect">
              <a:avLst/>
            </a:prstGeom>
            <a:solidFill>
              <a:srgbClr val="FCD4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endParaRPr lang="de-CH" sz="1200" b="1" dirty="0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1FB06D0-E29A-4A16-8C14-7961B8ACBBFF}"/>
                </a:ext>
              </a:extLst>
            </p:cNvPr>
            <p:cNvSpPr/>
            <p:nvPr/>
          </p:nvSpPr>
          <p:spPr>
            <a:xfrm>
              <a:off x="371490" y="2385500"/>
              <a:ext cx="94752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10</a:t>
              </a:r>
              <a:endParaRPr lang="de-CH" sz="1400" b="1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13846722-4DBF-43EC-948C-B3FB89BB86EC}"/>
                </a:ext>
              </a:extLst>
            </p:cNvPr>
            <p:cNvSpPr/>
            <p:nvPr/>
          </p:nvSpPr>
          <p:spPr>
            <a:xfrm>
              <a:off x="371492" y="2385500"/>
              <a:ext cx="85212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43</a:t>
              </a:r>
              <a:endParaRPr lang="de-CH" sz="1400" b="1" dirty="0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203907DB-C4B3-4009-B80D-DF86FA627C69}"/>
                </a:ext>
              </a:extLst>
            </p:cNvPr>
            <p:cNvSpPr/>
            <p:nvPr/>
          </p:nvSpPr>
          <p:spPr>
            <a:xfrm>
              <a:off x="371492" y="2385500"/>
              <a:ext cx="4402800" cy="216000"/>
            </a:xfrm>
            <a:prstGeom prst="rect">
              <a:avLst/>
            </a:prstGeom>
            <a:solidFill>
              <a:srgbClr val="002A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46</a:t>
              </a:r>
              <a:endParaRPr lang="de-CH" sz="1400" b="1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09EE46E-DC9E-4C81-AF1F-4D10F0CFC744}"/>
              </a:ext>
            </a:extLst>
          </p:cNvPr>
          <p:cNvGrpSpPr/>
          <p:nvPr/>
        </p:nvGrpSpPr>
        <p:grpSpPr>
          <a:xfrm>
            <a:off x="371492" y="3205022"/>
            <a:ext cx="9572610" cy="216000"/>
            <a:chOff x="371492" y="3205022"/>
            <a:chExt cx="9572610" cy="21600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2903561D-0734-49B3-A2AA-EAFA11D16DBF}"/>
                </a:ext>
              </a:extLst>
            </p:cNvPr>
            <p:cNvSpPr/>
            <p:nvPr/>
          </p:nvSpPr>
          <p:spPr>
            <a:xfrm>
              <a:off x="396541" y="3205022"/>
              <a:ext cx="9547561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 </a:t>
              </a:r>
              <a:endParaRPr lang="de-CH" sz="1400" b="1" dirty="0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BA610C0E-CFFB-4557-A6EF-9BE48281B0A4}"/>
                </a:ext>
              </a:extLst>
            </p:cNvPr>
            <p:cNvSpPr/>
            <p:nvPr/>
          </p:nvSpPr>
          <p:spPr>
            <a:xfrm>
              <a:off x="392396" y="3205022"/>
              <a:ext cx="9501076" cy="216000"/>
            </a:xfrm>
            <a:prstGeom prst="rect">
              <a:avLst/>
            </a:prstGeom>
            <a:solidFill>
              <a:srgbClr val="FCD4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endParaRPr lang="de-CH" sz="1400" b="1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CB99F34-7457-42AE-A000-AE3E877F37C3}"/>
                </a:ext>
              </a:extLst>
            </p:cNvPr>
            <p:cNvSpPr/>
            <p:nvPr/>
          </p:nvSpPr>
          <p:spPr>
            <a:xfrm>
              <a:off x="371492" y="3205022"/>
              <a:ext cx="939271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13</a:t>
              </a:r>
              <a:endParaRPr lang="de-CH" sz="1400" b="1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BF32BBF2-B14F-43E0-92D4-60B82876E6D0}"/>
                </a:ext>
              </a:extLst>
            </p:cNvPr>
            <p:cNvSpPr/>
            <p:nvPr/>
          </p:nvSpPr>
          <p:spPr>
            <a:xfrm>
              <a:off x="371492" y="3205022"/>
              <a:ext cx="8805600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41</a:t>
              </a:r>
              <a:endParaRPr lang="de-CH" sz="1400" b="1" dirty="0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91DE5D47-22BE-4BEF-84D5-1F42C16FA2F3}"/>
                </a:ext>
              </a:extLst>
            </p:cNvPr>
            <p:cNvSpPr/>
            <p:nvPr/>
          </p:nvSpPr>
          <p:spPr>
            <a:xfrm>
              <a:off x="371492" y="3205022"/>
              <a:ext cx="4881600" cy="216000"/>
            </a:xfrm>
            <a:prstGeom prst="rect">
              <a:avLst/>
            </a:prstGeom>
            <a:solidFill>
              <a:srgbClr val="002A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/>
                <a:t>51</a:t>
              </a:r>
              <a:endParaRPr lang="de-CH" sz="1400" b="1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AD13A52-74CE-4C68-9500-8F301666DF9F}"/>
              </a:ext>
            </a:extLst>
          </p:cNvPr>
          <p:cNvGrpSpPr/>
          <p:nvPr/>
        </p:nvGrpSpPr>
        <p:grpSpPr>
          <a:xfrm>
            <a:off x="376448" y="6167137"/>
            <a:ext cx="4950155" cy="400641"/>
            <a:chOff x="376448" y="6167137"/>
            <a:chExt cx="4950155" cy="400641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5ED71E4C-185F-4DCA-8066-FEA625D09057}"/>
                </a:ext>
              </a:extLst>
            </p:cNvPr>
            <p:cNvGrpSpPr/>
            <p:nvPr/>
          </p:nvGrpSpPr>
          <p:grpSpPr>
            <a:xfrm>
              <a:off x="1854227" y="6167137"/>
              <a:ext cx="845241" cy="231703"/>
              <a:chOff x="1854227" y="6352006"/>
              <a:chExt cx="845241" cy="231703"/>
            </a:xfrm>
          </p:grpSpPr>
          <p:sp>
            <p:nvSpPr>
              <p:cNvPr id="61" name="Titel 1">
                <a:extLst>
                  <a:ext uri="{FF2B5EF4-FFF2-40B4-BE49-F238E27FC236}">
                    <a16:creationId xmlns:a16="http://schemas.microsoft.com/office/drawing/2014/main" id="{D784B44B-00FB-4748-817A-B5686852D6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5355" y="6352006"/>
                <a:ext cx="624113" cy="23170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/>
                  <a:t>teils, teils</a:t>
                </a:r>
                <a:endParaRPr lang="de-DE" sz="1400" dirty="0"/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1F29F5DC-C4BC-4993-ACC5-93A2A55718B7}"/>
                  </a:ext>
                </a:extLst>
              </p:cNvPr>
              <p:cNvSpPr/>
              <p:nvPr/>
            </p:nvSpPr>
            <p:spPr>
              <a:xfrm>
                <a:off x="1854227" y="6411427"/>
                <a:ext cx="90000" cy="9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06BEAA2-6F97-4685-8EE0-AF259733AAE0}"/>
                </a:ext>
              </a:extLst>
            </p:cNvPr>
            <p:cNvGrpSpPr/>
            <p:nvPr/>
          </p:nvGrpSpPr>
          <p:grpSpPr>
            <a:xfrm>
              <a:off x="376448" y="6167137"/>
              <a:ext cx="1267485" cy="400641"/>
              <a:chOff x="376448" y="5882877"/>
              <a:chExt cx="1267485" cy="400641"/>
            </a:xfrm>
          </p:grpSpPr>
          <p:sp>
            <p:nvSpPr>
              <p:cNvPr id="76" name="Titel 1">
                <a:extLst>
                  <a:ext uri="{FF2B5EF4-FFF2-40B4-BE49-F238E27FC236}">
                    <a16:creationId xmlns:a16="http://schemas.microsoft.com/office/drawing/2014/main" id="{7C2ED67A-5E85-4F0A-BB83-192761D71E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577" y="5882877"/>
                <a:ext cx="1046356" cy="400641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/>
                  <a:t>sehr zufrieden</a:t>
                </a:r>
              </a:p>
              <a:p>
                <a:pPr algn="l"/>
                <a:r>
                  <a:rPr lang="de-DE" sz="1200" dirty="0"/>
                  <a:t>eher zufrieden</a:t>
                </a:r>
                <a:endParaRPr lang="de-DE" sz="1400" dirty="0"/>
              </a:p>
            </p:txBody>
          </p: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3CCB5B6B-5CEA-45AB-85EA-7FBC76DFA344}"/>
                  </a:ext>
                </a:extLst>
              </p:cNvPr>
              <p:cNvSpPr/>
              <p:nvPr/>
            </p:nvSpPr>
            <p:spPr>
              <a:xfrm>
                <a:off x="376448" y="5942298"/>
                <a:ext cx="90000" cy="90000"/>
              </a:xfrm>
              <a:prstGeom prst="rect">
                <a:avLst/>
              </a:prstGeom>
              <a:solidFill>
                <a:srgbClr val="002A4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EE5F81CA-E99B-4A12-94F4-624421A3D9DC}"/>
                  </a:ext>
                </a:extLst>
              </p:cNvPr>
              <p:cNvSpPr/>
              <p:nvPr/>
            </p:nvSpPr>
            <p:spPr>
              <a:xfrm>
                <a:off x="376448" y="6114175"/>
                <a:ext cx="90000" cy="90000"/>
              </a:xfrm>
              <a:prstGeom prst="rect">
                <a:avLst/>
              </a:prstGeom>
              <a:solidFill>
                <a:srgbClr val="00579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08E58EEA-EFDF-4900-ACD2-48453C960E10}"/>
                </a:ext>
              </a:extLst>
            </p:cNvPr>
            <p:cNvGrpSpPr/>
            <p:nvPr/>
          </p:nvGrpSpPr>
          <p:grpSpPr>
            <a:xfrm>
              <a:off x="3023808" y="6167137"/>
              <a:ext cx="2302795" cy="400641"/>
              <a:chOff x="3023808" y="6167137"/>
              <a:chExt cx="2302795" cy="400641"/>
            </a:xfrm>
          </p:grpSpPr>
          <p:sp>
            <p:nvSpPr>
              <p:cNvPr id="80" name="Titel 1">
                <a:extLst>
                  <a:ext uri="{FF2B5EF4-FFF2-40B4-BE49-F238E27FC236}">
                    <a16:creationId xmlns:a16="http://schemas.microsoft.com/office/drawing/2014/main" id="{4B7431EB-8AEB-4A6D-8017-5CFE5F50DA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937" y="6167137"/>
                <a:ext cx="2081666" cy="400641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/>
                  <a:t>eher unzufrieden</a:t>
                </a:r>
              </a:p>
              <a:p>
                <a:pPr algn="l"/>
                <a:r>
                  <a:rPr lang="de-DE" sz="1200" dirty="0"/>
                  <a:t>sehr unzufrieden</a:t>
                </a:r>
                <a:endParaRPr lang="de-DE" sz="1400" dirty="0"/>
              </a:p>
            </p:txBody>
          </p: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D4ECE9BD-E20E-4238-9E72-218A8DCC18D7}"/>
                  </a:ext>
                </a:extLst>
              </p:cNvPr>
              <p:cNvSpPr/>
              <p:nvPr/>
            </p:nvSpPr>
            <p:spPr>
              <a:xfrm>
                <a:off x="3023808" y="6226558"/>
                <a:ext cx="90000" cy="90000"/>
              </a:xfrm>
              <a:prstGeom prst="rect">
                <a:avLst/>
              </a:prstGeom>
              <a:solidFill>
                <a:srgbClr val="FCD4A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11AB2C16-F418-4707-BDB7-FE076C49E676}"/>
                  </a:ext>
                </a:extLst>
              </p:cNvPr>
              <p:cNvSpPr/>
              <p:nvPr/>
            </p:nvSpPr>
            <p:spPr>
              <a:xfrm>
                <a:off x="3023808" y="6398435"/>
                <a:ext cx="90000" cy="90000"/>
              </a:xfrm>
              <a:prstGeom prst="rect">
                <a:avLst/>
              </a:prstGeom>
              <a:solidFill>
                <a:srgbClr val="F5A7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</p:grpSp>
      </p:grpSp>
      <p:sp>
        <p:nvSpPr>
          <p:cNvPr id="52" name="Inhaltsplatzhalter 2">
            <a:extLst>
              <a:ext uri="{FF2B5EF4-FFF2-40B4-BE49-F238E27FC236}">
                <a16:creationId xmlns:a16="http://schemas.microsoft.com/office/drawing/2014/main" id="{4A1B8CD6-8470-4548-BA89-5C2A7445CD84}"/>
              </a:ext>
            </a:extLst>
          </p:cNvPr>
          <p:cNvSpPr txBox="1">
            <a:spLocks/>
          </p:cNvSpPr>
          <p:nvPr/>
        </p:nvSpPr>
        <p:spPr>
          <a:xfrm>
            <a:off x="371475" y="1677490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Gesamtzufriedenheit mit der Wohnsituation (in %)</a:t>
            </a:r>
          </a:p>
          <a:p>
            <a:endParaRPr lang="de-CH" b="1" dirty="0"/>
          </a:p>
        </p:txBody>
      </p:sp>
      <p:sp>
        <p:nvSpPr>
          <p:cNvPr id="56" name="Titel 5">
            <a:extLst>
              <a:ext uri="{FF2B5EF4-FFF2-40B4-BE49-F238E27FC236}">
                <a16:creationId xmlns:a16="http://schemas.microsoft.com/office/drawing/2014/main" id="{23B982ED-3CE5-4800-8A13-239C1034373E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Beurteilung Wohnsituation</a:t>
            </a:r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1A1A96EC-6CA2-4872-A6F7-3B3564B208C8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1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6" grpId="0"/>
      <p:bldP spid="52" grpId="0" build="p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5B197A9-BDA5-42E8-96DA-46E5D0A1D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Selbstorganisation und Mitwirkung</a:t>
            </a:r>
          </a:p>
        </p:txBody>
      </p:sp>
      <p:pic>
        <p:nvPicPr>
          <p:cNvPr id="11" name="Bildplatzhalter 10" descr="Ein Bild, das Person, Mann, stehend, Schild enthält.&#10;&#10;Automatisch generierte Beschreibung">
            <a:extLst>
              <a:ext uri="{FF2B5EF4-FFF2-40B4-BE49-F238E27FC236}">
                <a16:creationId xmlns:a16="http://schemas.microsoft.com/office/drawing/2014/main" id="{B756EEEB-F0D6-4237-91A6-D00B67301E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2" b="42"/>
          <a:stretch>
            <a:fillRect/>
          </a:stretch>
        </p:blipFill>
        <p:spPr>
          <a:xfrm>
            <a:off x="371475" y="1572768"/>
            <a:ext cx="11449050" cy="4916931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C50460-2180-4A5E-B714-F470AA73295A}"/>
              </a:ext>
            </a:extLst>
          </p:cNvPr>
          <p:cNvSpPr txBox="1"/>
          <p:nvPr/>
        </p:nvSpPr>
        <p:spPr>
          <a:xfrm>
            <a:off x="11001372" y="6476469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Ursula </a:t>
            </a:r>
            <a:r>
              <a:rPr lang="de-DE" sz="1000" b="1" dirty="0" err="1">
                <a:latin typeface="Arial Narrow" panose="020B0606020202030204" pitchFamily="34" charset="0"/>
                <a:cs typeface="Arabic Typesetting" panose="020B0604020202020204" pitchFamily="66" charset="-78"/>
              </a:rPr>
              <a:t>Meisser</a:t>
            </a:r>
            <a:endParaRPr lang="de-DE" sz="1000" b="1" dirty="0">
              <a:latin typeface="Arial Narrow" panose="020B0606020202030204" pitchFamily="34" charset="0"/>
              <a:cs typeface="Arabic Typesetting" panose="020B06040202020202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492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3263A78-3253-4934-83A0-B9D58C10CEB6}"/>
              </a:ext>
            </a:extLst>
          </p:cNvPr>
          <p:cNvGrpSpPr/>
          <p:nvPr/>
        </p:nvGrpSpPr>
        <p:grpSpPr>
          <a:xfrm>
            <a:off x="371475" y="1958938"/>
            <a:ext cx="11449050" cy="4530763"/>
            <a:chOff x="371475" y="1958938"/>
            <a:chExt cx="11449050" cy="4530763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C4DA98EC-6995-4086-81A6-22B4A2CDF199}"/>
                </a:ext>
              </a:extLst>
            </p:cNvPr>
            <p:cNvSpPr/>
            <p:nvPr/>
          </p:nvSpPr>
          <p:spPr>
            <a:xfrm>
              <a:off x="371475" y="1958938"/>
              <a:ext cx="5706000" cy="2555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Arial Narrow" panose="020B0606020202030204" pitchFamily="34" charset="0"/>
              </a:endParaRPr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87B95FAC-4C7F-478B-9313-8C6DAC6F2DAF}"/>
                </a:ext>
              </a:extLst>
            </p:cNvPr>
            <p:cNvSpPr/>
            <p:nvPr/>
          </p:nvSpPr>
          <p:spPr>
            <a:xfrm>
              <a:off x="371475" y="4549301"/>
              <a:ext cx="5706000" cy="1940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Arial Narrow" panose="020B0606020202030204" pitchFamily="34" charset="0"/>
              </a:endParaRPr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1B70B713-FD09-41A4-BD0A-4A3375B0ABA0}"/>
                </a:ext>
              </a:extLst>
            </p:cNvPr>
            <p:cNvSpPr/>
            <p:nvPr/>
          </p:nvSpPr>
          <p:spPr>
            <a:xfrm>
              <a:off x="6114525" y="1958938"/>
              <a:ext cx="5706000" cy="2555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Arial Narrow" panose="020B0606020202030204" pitchFamily="34" charset="0"/>
              </a:endParaRPr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F6DE6532-EF7A-4C5C-B5C3-87440ACE3B86}"/>
                </a:ext>
              </a:extLst>
            </p:cNvPr>
            <p:cNvSpPr/>
            <p:nvPr/>
          </p:nvSpPr>
          <p:spPr>
            <a:xfrm>
              <a:off x="6114525" y="4549301"/>
              <a:ext cx="5706000" cy="1940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Arial Narrow" panose="020B0606020202030204" pitchFamily="34" charset="0"/>
              </a:endParaRPr>
            </a:p>
          </p:txBody>
        </p:sp>
      </p:grpSp>
      <p:sp>
        <p:nvSpPr>
          <p:cNvPr id="87" name="Rechteck 86">
            <a:extLst>
              <a:ext uri="{FF2B5EF4-FFF2-40B4-BE49-F238E27FC236}">
                <a16:creationId xmlns:a16="http://schemas.microsoft.com/office/drawing/2014/main" id="{D849E734-BBFB-46C1-9C41-59772091895A}"/>
              </a:ext>
            </a:extLst>
          </p:cNvPr>
          <p:cNvSpPr/>
          <p:nvPr/>
        </p:nvSpPr>
        <p:spPr>
          <a:xfrm>
            <a:off x="551475" y="2111224"/>
            <a:ext cx="5346000" cy="325437"/>
          </a:xfrm>
          <a:prstGeom prst="rect">
            <a:avLst/>
          </a:prstGeom>
          <a:solidFill>
            <a:srgbClr val="CDCB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Durch Geschäftsstelle organisiert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49A693FF-6E69-42C0-A71C-80E5FD8C48F5}"/>
              </a:ext>
            </a:extLst>
          </p:cNvPr>
          <p:cNvSpPr/>
          <p:nvPr/>
        </p:nvSpPr>
        <p:spPr>
          <a:xfrm rot="16200000">
            <a:off x="-60525" y="3248952"/>
            <a:ext cx="1692000" cy="468000"/>
          </a:xfrm>
          <a:prstGeom prst="rect">
            <a:avLst/>
          </a:prstGeom>
          <a:solidFill>
            <a:srgbClr val="CDCB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Betriebsphase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CA484B5A-D9EB-4FFB-9503-B7F5FC925756}"/>
              </a:ext>
            </a:extLst>
          </p:cNvPr>
          <p:cNvSpPr/>
          <p:nvPr/>
        </p:nvSpPr>
        <p:spPr>
          <a:xfrm>
            <a:off x="1290638" y="2636952"/>
            <a:ext cx="4606837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005791"/>
                </a:solidFill>
                <a:latin typeface="Arial Narrow" panose="020B0606020202030204" pitchFamily="34" charset="0"/>
              </a:rPr>
              <a:t>Runde Tische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40781033-84A2-4AFD-9DB0-141677F8E74D}"/>
              </a:ext>
            </a:extLst>
          </p:cNvPr>
          <p:cNvSpPr/>
          <p:nvPr/>
        </p:nvSpPr>
        <p:spPr>
          <a:xfrm>
            <a:off x="1290638" y="3320234"/>
            <a:ext cx="4606837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005791"/>
                </a:solidFill>
                <a:latin typeface="Arial Narrow" panose="020B0606020202030204" pitchFamily="34" charset="0"/>
              </a:rPr>
              <a:t>Arbeitsgruppen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1B6AE327-3846-45BB-A8BF-A8BA2E398A93}"/>
              </a:ext>
            </a:extLst>
          </p:cNvPr>
          <p:cNvSpPr/>
          <p:nvPr/>
        </p:nvSpPr>
        <p:spPr>
          <a:xfrm>
            <a:off x="1290638" y="4003515"/>
            <a:ext cx="4606837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err="1">
                <a:solidFill>
                  <a:srgbClr val="005791"/>
                </a:solidFill>
                <a:latin typeface="Arial Narrow" panose="020B0606020202030204" pitchFamily="34" charset="0"/>
              </a:rPr>
              <a:t>Bewohnendenversammlung</a:t>
            </a:r>
            <a:endParaRPr lang="de-CH" sz="1400" b="1" dirty="0">
              <a:solidFill>
                <a:srgbClr val="00579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D8344DCD-A770-49FA-9B91-4F439E0C9E3D}"/>
              </a:ext>
            </a:extLst>
          </p:cNvPr>
          <p:cNvSpPr/>
          <p:nvPr/>
        </p:nvSpPr>
        <p:spPr>
          <a:xfrm rot="16200000">
            <a:off x="-60525" y="5278749"/>
            <a:ext cx="1692000" cy="468000"/>
          </a:xfrm>
          <a:prstGeom prst="rect">
            <a:avLst/>
          </a:prstGeom>
          <a:solidFill>
            <a:srgbClr val="CDCB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Entwicklungs- und</a:t>
            </a:r>
          </a:p>
          <a:p>
            <a:pPr algn="ctr"/>
            <a:r>
              <a:rPr lang="de-CH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Planungsphase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660D47DE-2D91-467D-A20F-1AE0889A63D9}"/>
              </a:ext>
            </a:extLst>
          </p:cNvPr>
          <p:cNvSpPr/>
          <p:nvPr/>
        </p:nvSpPr>
        <p:spPr>
          <a:xfrm>
            <a:off x="1290638" y="4666749"/>
            <a:ext cx="4606837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005791"/>
                </a:solidFill>
                <a:latin typeface="Arial Narrow" panose="020B0606020202030204" pitchFamily="34" charset="0"/>
              </a:rPr>
              <a:t>Echoräume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2FBD9834-ABF8-4790-93E7-FEA99D6C39C8}"/>
              </a:ext>
            </a:extLst>
          </p:cNvPr>
          <p:cNvSpPr/>
          <p:nvPr/>
        </p:nvSpPr>
        <p:spPr>
          <a:xfrm>
            <a:off x="1290638" y="5350031"/>
            <a:ext cx="4606837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005791"/>
                </a:solidFill>
                <a:latin typeface="Arial Narrow" panose="020B0606020202030204" pitchFamily="34" charset="0"/>
              </a:rPr>
              <a:t>Workshops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8E7BC8AE-974A-4358-8002-5ED4FA8AAEB7}"/>
              </a:ext>
            </a:extLst>
          </p:cNvPr>
          <p:cNvSpPr/>
          <p:nvPr/>
        </p:nvSpPr>
        <p:spPr>
          <a:xfrm>
            <a:off x="1290638" y="6033312"/>
            <a:ext cx="4606837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005791"/>
                </a:solidFill>
                <a:latin typeface="Arial Narrow" panose="020B0606020202030204" pitchFamily="34" charset="0"/>
              </a:rPr>
              <a:t>Arbeitsgruppen</a:t>
            </a: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0E634CB9-6F4B-4AFC-9898-7BDDA09026F7}"/>
              </a:ext>
            </a:extLst>
          </p:cNvPr>
          <p:cNvSpPr/>
          <p:nvPr/>
        </p:nvSpPr>
        <p:spPr>
          <a:xfrm>
            <a:off x="6294525" y="2111224"/>
            <a:ext cx="5346000" cy="325437"/>
          </a:xfrm>
          <a:prstGeom prst="rect">
            <a:avLst/>
          </a:prstGeom>
          <a:solidFill>
            <a:srgbClr val="CDCB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Selbstorganisiert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75F0A1BC-BB3B-44B2-AADE-416A98CE1124}"/>
              </a:ext>
            </a:extLst>
          </p:cNvPr>
          <p:cNvSpPr/>
          <p:nvPr/>
        </p:nvSpPr>
        <p:spPr>
          <a:xfrm>
            <a:off x="6294526" y="2636952"/>
            <a:ext cx="5346000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err="1">
                <a:solidFill>
                  <a:srgbClr val="005791"/>
                </a:solidFill>
                <a:latin typeface="Arial Narrow" panose="020B0606020202030204" pitchFamily="34" charset="0"/>
              </a:rPr>
              <a:t>Allmendkommision</a:t>
            </a:r>
            <a:endParaRPr lang="de-CH" sz="1400" b="1" dirty="0">
              <a:solidFill>
                <a:srgbClr val="005791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5F959350-7305-48FA-8A6D-67EA11E3D767}"/>
              </a:ext>
            </a:extLst>
          </p:cNvPr>
          <p:cNvSpPr/>
          <p:nvPr/>
        </p:nvSpPr>
        <p:spPr>
          <a:xfrm>
            <a:off x="6294526" y="3320234"/>
            <a:ext cx="5345999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005791"/>
                </a:solidFill>
                <a:latin typeface="Arial Narrow" panose="020B0606020202030204" pitchFamily="34" charset="0"/>
              </a:rPr>
              <a:t>Quartiergruppen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507CC37-9012-4737-A3F7-B6318AF7EAEE}"/>
              </a:ext>
            </a:extLst>
          </p:cNvPr>
          <p:cNvSpPr/>
          <p:nvPr/>
        </p:nvSpPr>
        <p:spPr>
          <a:xfrm>
            <a:off x="6294526" y="4003515"/>
            <a:ext cx="5345999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005791"/>
                </a:solidFill>
                <a:latin typeface="Arial Narrow" panose="020B0606020202030204" pitchFamily="34" charset="0"/>
              </a:rPr>
              <a:t>Hausversammlungen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52113081-C4B9-4B49-B1FF-3CD68BEDA236}"/>
              </a:ext>
            </a:extLst>
          </p:cNvPr>
          <p:cNvSpPr txBox="1">
            <a:spLocks/>
          </p:cNvSpPr>
          <p:nvPr/>
        </p:nvSpPr>
        <p:spPr>
          <a:xfrm>
            <a:off x="371475" y="1677490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Gefässe der Mitwirkung</a:t>
            </a:r>
          </a:p>
          <a:p>
            <a:endParaRPr lang="de-CH" b="1" dirty="0"/>
          </a:p>
        </p:txBody>
      </p:sp>
      <p:sp>
        <p:nvSpPr>
          <p:cNvPr id="23" name="Titel 5">
            <a:extLst>
              <a:ext uri="{FF2B5EF4-FFF2-40B4-BE49-F238E27FC236}">
                <a16:creationId xmlns:a16="http://schemas.microsoft.com/office/drawing/2014/main" id="{BDA4293A-4D96-4CAC-B38C-815B2FB590E0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Selbstorganisation und Mitwirkung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6F74BFB-B8E0-45A1-82CB-62C0158ED64B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7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 animBg="1"/>
      <p:bldP spid="92" grpId="0" animBg="1"/>
      <p:bldP spid="93" grpId="0" animBg="1"/>
      <p:bldP spid="94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9" grpId="0" animBg="1"/>
      <p:bldP spid="110" grpId="0" animBg="1"/>
      <p:bldP spid="111" grpId="0" animBg="1"/>
      <p:bldP spid="22" grpId="0" build="p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C0F2AE5C-2A15-4AD5-ACDA-1688B3DC5E50}"/>
              </a:ext>
            </a:extLst>
          </p:cNvPr>
          <p:cNvSpPr/>
          <p:nvPr/>
        </p:nvSpPr>
        <p:spPr>
          <a:xfrm>
            <a:off x="371475" y="1991263"/>
            <a:ext cx="11449050" cy="4498438"/>
          </a:xfrm>
          <a:prstGeom prst="rect">
            <a:avLst/>
          </a:prstGeom>
          <a:solidFill>
            <a:srgbClr val="CDCB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 Narrow" panose="020B060602020203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F626332-6F46-461E-848E-6A49C70AD598}"/>
              </a:ext>
            </a:extLst>
          </p:cNvPr>
          <p:cNvSpPr txBox="1">
            <a:spLocks/>
          </p:cNvSpPr>
          <p:nvPr/>
        </p:nvSpPr>
        <p:spPr>
          <a:xfrm>
            <a:off x="371475" y="1963431"/>
            <a:ext cx="11449050" cy="45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latin typeface="Arial Narrow" panose="020B0606020202030204" pitchFamily="34" charset="0"/>
              </a:rPr>
              <a:t>Geschäftsstelle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70506EC-8EFD-40B3-AECD-5592CFC88779}"/>
              </a:ext>
            </a:extLst>
          </p:cNvPr>
          <p:cNvSpPr/>
          <p:nvPr/>
        </p:nvSpPr>
        <p:spPr>
          <a:xfrm>
            <a:off x="748177" y="2752268"/>
            <a:ext cx="1080000" cy="1080000"/>
          </a:xfrm>
          <a:prstGeom prst="ellipse">
            <a:avLst/>
          </a:prstGeom>
          <a:solidFill>
            <a:srgbClr val="8888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GL-Assistenz</a:t>
            </a:r>
            <a:endParaRPr lang="de-CH" sz="1400" b="1" dirty="0">
              <a:latin typeface="Arial Narrow" panose="020B060602020203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DB87FBB-4ABA-4030-BE55-07C2D8765B8D}"/>
              </a:ext>
            </a:extLst>
          </p:cNvPr>
          <p:cNvSpPr/>
          <p:nvPr/>
        </p:nvSpPr>
        <p:spPr>
          <a:xfrm>
            <a:off x="2671306" y="2752268"/>
            <a:ext cx="1080000" cy="1080000"/>
          </a:xfrm>
          <a:prstGeom prst="ellipse">
            <a:avLst/>
          </a:prstGeom>
          <a:solidFill>
            <a:srgbClr val="8888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Partizipation</a:t>
            </a:r>
            <a:endParaRPr lang="de-CH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78CB0DE-9919-448E-9DAC-71F416FC25C5}"/>
              </a:ext>
            </a:extLst>
          </p:cNvPr>
          <p:cNvSpPr/>
          <p:nvPr/>
        </p:nvSpPr>
        <p:spPr>
          <a:xfrm>
            <a:off x="4594435" y="2752268"/>
            <a:ext cx="1080000" cy="1080000"/>
          </a:xfrm>
          <a:prstGeom prst="ellipse">
            <a:avLst/>
          </a:prstGeom>
          <a:solidFill>
            <a:srgbClr val="8888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 err="1">
                <a:latin typeface="Arial Narrow" panose="020B0606020202030204" pitchFamily="34" charset="0"/>
              </a:rPr>
              <a:t>Kommuni</a:t>
            </a:r>
            <a:r>
              <a:rPr lang="de-CH" sz="1100" b="1" dirty="0">
                <a:latin typeface="Arial Narrow" panose="020B0606020202030204" pitchFamily="34" charset="0"/>
              </a:rPr>
              <a:t>-kation</a:t>
            </a:r>
            <a:endParaRPr lang="de-CH" sz="1400" b="1" dirty="0">
              <a:latin typeface="Arial Narrow" panose="020B060602020203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ECD19F1-796B-41E6-9B9F-7B4D9C75BF86}"/>
              </a:ext>
            </a:extLst>
          </p:cNvPr>
          <p:cNvSpPr/>
          <p:nvPr/>
        </p:nvSpPr>
        <p:spPr>
          <a:xfrm>
            <a:off x="6517564" y="2752268"/>
            <a:ext cx="1080000" cy="1080000"/>
          </a:xfrm>
          <a:prstGeom prst="ellipse">
            <a:avLst/>
          </a:prstGeom>
          <a:solidFill>
            <a:srgbClr val="8888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Buchhaltung</a:t>
            </a:r>
            <a:endParaRPr lang="de-CH" sz="14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3B91F89-C78E-45B6-B214-42E39D4D7AC1}"/>
              </a:ext>
            </a:extLst>
          </p:cNvPr>
          <p:cNvGrpSpPr/>
          <p:nvPr/>
        </p:nvGrpSpPr>
        <p:grpSpPr>
          <a:xfrm>
            <a:off x="6258992" y="4081811"/>
            <a:ext cx="1722065" cy="1080000"/>
            <a:chOff x="1852532" y="4765716"/>
            <a:chExt cx="1722065" cy="108000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C737C1C-7140-46A5-AA3D-907E03809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52532" y="4765716"/>
              <a:ext cx="1614065" cy="1080000"/>
            </a:xfrm>
            <a:prstGeom prst="rect">
              <a:avLst/>
            </a:prstGeom>
          </p:spPr>
        </p:pic>
        <p:sp>
          <p:nvSpPr>
            <p:cNvPr id="20" name="Inhaltsplatzhalter 2">
              <a:extLst>
                <a:ext uri="{FF2B5EF4-FFF2-40B4-BE49-F238E27FC236}">
                  <a16:creationId xmlns:a16="http://schemas.microsoft.com/office/drawing/2014/main" id="{3A51D231-639F-4585-93FC-8BAA5FC796ED}"/>
                </a:ext>
              </a:extLst>
            </p:cNvPr>
            <p:cNvSpPr txBox="1">
              <a:spLocks/>
            </p:cNvSpPr>
            <p:nvPr/>
          </p:nvSpPr>
          <p:spPr>
            <a:xfrm>
              <a:off x="2312891" y="5035015"/>
              <a:ext cx="1261706" cy="54140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  <a:t>Schnittstelle</a:t>
              </a:r>
              <a:b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</a:br>
              <a: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  <a:t>zu Organen</a:t>
              </a:r>
              <a:b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</a:br>
              <a: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  <a:t>und Gremien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B83E56B-159B-475B-BF3F-74AB7400A4E3}"/>
              </a:ext>
            </a:extLst>
          </p:cNvPr>
          <p:cNvGrpSpPr/>
          <p:nvPr/>
        </p:nvGrpSpPr>
        <p:grpSpPr>
          <a:xfrm>
            <a:off x="4264902" y="4080984"/>
            <a:ext cx="1662923" cy="1080000"/>
            <a:chOff x="8836934" y="5087708"/>
            <a:chExt cx="1662923" cy="108000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DB39649-BD96-42CC-BD31-84D638F03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8885792" y="5087708"/>
              <a:ext cx="1614065" cy="1080000"/>
            </a:xfrm>
            <a:prstGeom prst="rect">
              <a:avLst/>
            </a:prstGeom>
          </p:spPr>
        </p:pic>
        <p:sp>
          <p:nvSpPr>
            <p:cNvPr id="22" name="Inhaltsplatzhalter 2">
              <a:extLst>
                <a:ext uri="{FF2B5EF4-FFF2-40B4-BE49-F238E27FC236}">
                  <a16:creationId xmlns:a16="http://schemas.microsoft.com/office/drawing/2014/main" id="{AAC364F8-59D5-4095-A007-6DE679BF868D}"/>
                </a:ext>
              </a:extLst>
            </p:cNvPr>
            <p:cNvSpPr txBox="1">
              <a:spLocks/>
            </p:cNvSpPr>
            <p:nvPr/>
          </p:nvSpPr>
          <p:spPr>
            <a:xfrm>
              <a:off x="8836934" y="5357007"/>
              <a:ext cx="1261706" cy="54140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  <a:t>Unterstützung</a:t>
              </a:r>
              <a:b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</a:br>
              <a: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  <a:t>der Bewohnenden</a:t>
              </a:r>
              <a:b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</a:br>
              <a: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  <a:t>bei Mitwirkung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7BD09D1-51D3-427E-8F08-FE3528E3BDBA}"/>
              </a:ext>
            </a:extLst>
          </p:cNvPr>
          <p:cNvGrpSpPr/>
          <p:nvPr/>
        </p:nvGrpSpPr>
        <p:grpSpPr>
          <a:xfrm>
            <a:off x="5463391" y="4732549"/>
            <a:ext cx="1261706" cy="1614065"/>
            <a:chOff x="481150" y="4392004"/>
            <a:chExt cx="1261706" cy="1614065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FF27E86-A45B-4EA1-A14A-36E9CD8E7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04971" y="4659037"/>
              <a:ext cx="1614065" cy="1080000"/>
            </a:xfrm>
            <a:prstGeom prst="rect">
              <a:avLst/>
            </a:prstGeom>
          </p:spPr>
        </p:pic>
        <p:sp>
          <p:nvSpPr>
            <p:cNvPr id="24" name="Inhaltsplatzhalter 2">
              <a:extLst>
                <a:ext uri="{FF2B5EF4-FFF2-40B4-BE49-F238E27FC236}">
                  <a16:creationId xmlns:a16="http://schemas.microsoft.com/office/drawing/2014/main" id="{F3EDD6DE-D969-471E-BB97-B2E2AE1924F6}"/>
                </a:ext>
              </a:extLst>
            </p:cNvPr>
            <p:cNvSpPr txBox="1">
              <a:spLocks/>
            </p:cNvSpPr>
            <p:nvPr/>
          </p:nvSpPr>
          <p:spPr>
            <a:xfrm>
              <a:off x="481150" y="5251497"/>
              <a:ext cx="1261706" cy="541402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  <a:t>Mitglied der</a:t>
              </a:r>
              <a:b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</a:br>
              <a: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  <a:t>Allmend-</a:t>
              </a:r>
              <a:b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</a:br>
              <a:r>
                <a:rPr lang="de-CH" sz="1100" b="1" dirty="0" err="1">
                  <a:solidFill>
                    <a:srgbClr val="575C43"/>
                  </a:solidFill>
                  <a:latin typeface="Arial Narrow" panose="020B0606020202030204" pitchFamily="34" charset="0"/>
                </a:rPr>
                <a:t>kommission</a:t>
              </a:r>
              <a:endParaRPr lang="de-CH" sz="1100" b="1" dirty="0">
                <a:solidFill>
                  <a:srgbClr val="575C43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0C7EEBAB-9CC3-4FCA-BD49-04590473558B}"/>
              </a:ext>
            </a:extLst>
          </p:cNvPr>
          <p:cNvSpPr/>
          <p:nvPr/>
        </p:nvSpPr>
        <p:spPr>
          <a:xfrm>
            <a:off x="5556000" y="4081811"/>
            <a:ext cx="1080000" cy="1080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Partizipation</a:t>
            </a:r>
            <a:endParaRPr lang="de-CH" sz="1400" b="1" dirty="0">
              <a:latin typeface="Arial Narrow" panose="020B060602020203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07975FE-4943-4CBE-A8A5-0F3E41F27E6D}"/>
              </a:ext>
            </a:extLst>
          </p:cNvPr>
          <p:cNvGrpSpPr/>
          <p:nvPr/>
        </p:nvGrpSpPr>
        <p:grpSpPr>
          <a:xfrm>
            <a:off x="8373883" y="2770581"/>
            <a:ext cx="1213619" cy="2306499"/>
            <a:chOff x="8373883" y="2770581"/>
            <a:chExt cx="1213619" cy="2306499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E3C5E38-1F87-4A95-BD07-47D91873F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8302371" y="3848729"/>
              <a:ext cx="1376703" cy="1080000"/>
            </a:xfrm>
            <a:prstGeom prst="rect">
              <a:avLst/>
            </a:prstGeom>
            <a:effectLst/>
          </p:spPr>
        </p:pic>
        <p:sp>
          <p:nvSpPr>
            <p:cNvPr id="38" name="Inhaltsplatzhalter 2">
              <a:extLst>
                <a:ext uri="{FF2B5EF4-FFF2-40B4-BE49-F238E27FC236}">
                  <a16:creationId xmlns:a16="http://schemas.microsoft.com/office/drawing/2014/main" id="{E5CE5490-C4D8-4E86-9254-B71C7C1E8623}"/>
                </a:ext>
              </a:extLst>
            </p:cNvPr>
            <p:cNvSpPr txBox="1">
              <a:spLocks/>
            </p:cNvSpPr>
            <p:nvPr/>
          </p:nvSpPr>
          <p:spPr>
            <a:xfrm>
              <a:off x="8373884" y="4343965"/>
              <a:ext cx="1213618" cy="41638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Haus-</a:t>
              </a:r>
              <a:b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CH" sz="11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wartung</a:t>
              </a:r>
              <a:endParaRPr lang="de-CH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8A7FFBA8-B7EA-4E9F-AB89-61A973B20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8302371" y="2918933"/>
              <a:ext cx="1376703" cy="1080000"/>
            </a:xfrm>
            <a:prstGeom prst="rect">
              <a:avLst/>
            </a:prstGeom>
            <a:effectLst/>
          </p:spPr>
        </p:pic>
        <p:sp>
          <p:nvSpPr>
            <p:cNvPr id="40" name="Inhaltsplatzhalter 2">
              <a:extLst>
                <a:ext uri="{FF2B5EF4-FFF2-40B4-BE49-F238E27FC236}">
                  <a16:creationId xmlns:a16="http://schemas.microsoft.com/office/drawing/2014/main" id="{AE25E0BE-B264-4750-8F95-D69C0B35FE30}"/>
                </a:ext>
              </a:extLst>
            </p:cNvPr>
            <p:cNvSpPr txBox="1">
              <a:spLocks/>
            </p:cNvSpPr>
            <p:nvPr/>
          </p:nvSpPr>
          <p:spPr>
            <a:xfrm>
              <a:off x="8373883" y="2917133"/>
              <a:ext cx="1213618" cy="7473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Bewirt</a:t>
              </a:r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-</a:t>
              </a:r>
              <a:b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CH" sz="11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schaftung</a:t>
              </a:r>
              <a:b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&amp;</a:t>
              </a:r>
              <a:b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Vermietung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CDA1E0C-044F-475E-ABAB-B2827A0944E9}"/>
              </a:ext>
            </a:extLst>
          </p:cNvPr>
          <p:cNvGrpSpPr/>
          <p:nvPr/>
        </p:nvGrpSpPr>
        <p:grpSpPr>
          <a:xfrm>
            <a:off x="10291999" y="2752268"/>
            <a:ext cx="1223647" cy="2306499"/>
            <a:chOff x="9339969" y="4581525"/>
            <a:chExt cx="1223647" cy="2306499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3057B77D-D19B-4091-9403-2C3CD19CA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9268456" y="5659673"/>
              <a:ext cx="1376703" cy="1080000"/>
            </a:xfrm>
            <a:prstGeom prst="rect">
              <a:avLst/>
            </a:prstGeom>
            <a:effectLst/>
          </p:spPr>
        </p:pic>
        <p:sp>
          <p:nvSpPr>
            <p:cNvPr id="48" name="Inhaltsplatzhalter 2">
              <a:extLst>
                <a:ext uri="{FF2B5EF4-FFF2-40B4-BE49-F238E27FC236}">
                  <a16:creationId xmlns:a16="http://schemas.microsoft.com/office/drawing/2014/main" id="{4AFD51A3-0C5C-4E3B-85D0-42A07B077EA3}"/>
                </a:ext>
              </a:extLst>
            </p:cNvPr>
            <p:cNvSpPr txBox="1">
              <a:spLocks/>
            </p:cNvSpPr>
            <p:nvPr/>
          </p:nvSpPr>
          <p:spPr>
            <a:xfrm>
              <a:off x="9339969" y="6250763"/>
              <a:ext cx="1213618" cy="19170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Réception</a:t>
              </a:r>
              <a:endParaRPr lang="de-CH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6B3D9A03-2B9B-4E33-9073-04125757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9268456" y="4729877"/>
              <a:ext cx="1376703" cy="1080000"/>
            </a:xfrm>
            <a:prstGeom prst="rect">
              <a:avLst/>
            </a:prstGeom>
            <a:effectLst/>
          </p:spPr>
        </p:pic>
        <p:sp>
          <p:nvSpPr>
            <p:cNvPr id="50" name="Inhaltsplatzhalter 2">
              <a:extLst>
                <a:ext uri="{FF2B5EF4-FFF2-40B4-BE49-F238E27FC236}">
                  <a16:creationId xmlns:a16="http://schemas.microsoft.com/office/drawing/2014/main" id="{C10E8763-545C-4B9C-932E-EC2C1C2151CE}"/>
                </a:ext>
              </a:extLst>
            </p:cNvPr>
            <p:cNvSpPr txBox="1">
              <a:spLocks/>
            </p:cNvSpPr>
            <p:nvPr/>
          </p:nvSpPr>
          <p:spPr>
            <a:xfrm>
              <a:off x="9349998" y="5018543"/>
              <a:ext cx="1213618" cy="228953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Gästehaus</a:t>
              </a:r>
            </a:p>
          </p:txBody>
        </p:sp>
      </p:grp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7FE5F411-15C2-4C90-B2FD-88FFA014976C}"/>
              </a:ext>
            </a:extLst>
          </p:cNvPr>
          <p:cNvSpPr txBox="1">
            <a:spLocks/>
          </p:cNvSpPr>
          <p:nvPr/>
        </p:nvSpPr>
        <p:spPr>
          <a:xfrm>
            <a:off x="371475" y="1677490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Aufgaben der Partizipation</a:t>
            </a:r>
          </a:p>
          <a:p>
            <a:endParaRPr lang="de-CH" b="1" dirty="0"/>
          </a:p>
        </p:txBody>
      </p:sp>
      <p:sp>
        <p:nvSpPr>
          <p:cNvPr id="31" name="Titel 5">
            <a:extLst>
              <a:ext uri="{FF2B5EF4-FFF2-40B4-BE49-F238E27FC236}">
                <a16:creationId xmlns:a16="http://schemas.microsoft.com/office/drawing/2014/main" id="{985B1076-DA85-4D1E-9272-5C0060A2C0C7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Investition in die Mitwirkung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50AF06B4-B72F-4805-BFCC-98A90EA10DC1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30" grpId="0" build="p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9FBD1BE-C132-4177-B2B3-0AC93D9304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070870"/>
              </p:ext>
            </p:extLst>
          </p:nvPr>
        </p:nvGraphicFramePr>
        <p:xfrm>
          <a:off x="3338518" y="1804988"/>
          <a:ext cx="6743703" cy="483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05632A1-DA78-4DB1-B132-0E80E2D49A9C}"/>
              </a:ext>
            </a:extLst>
          </p:cNvPr>
          <p:cNvSpPr txBox="1">
            <a:spLocks/>
          </p:cNvSpPr>
          <p:nvPr/>
        </p:nvSpPr>
        <p:spPr>
          <a:xfrm>
            <a:off x="371475" y="1677490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Engagement in einer Quartiergruppe</a:t>
            </a:r>
          </a:p>
          <a:p>
            <a:endParaRPr lang="de-CH" b="1" dirty="0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14B96627-7628-4964-AD12-51BAAE7606B4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Partizipationsdynamik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1213962-DC9C-4A78-9E43-42881D6978C5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E8567D2-C8B2-4E23-A79B-CD2267ACC85F}"/>
              </a:ext>
            </a:extLst>
          </p:cNvPr>
          <p:cNvGrpSpPr/>
          <p:nvPr/>
        </p:nvGrpSpPr>
        <p:grpSpPr>
          <a:xfrm>
            <a:off x="371475" y="2449013"/>
            <a:ext cx="9572627" cy="3198259"/>
            <a:chOff x="371475" y="1952625"/>
            <a:chExt cx="9572627" cy="319825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5234030-85B6-42C0-9AAF-1F420B78A61B}"/>
                </a:ext>
              </a:extLst>
            </p:cNvPr>
            <p:cNvGrpSpPr/>
            <p:nvPr/>
          </p:nvGrpSpPr>
          <p:grpSpPr>
            <a:xfrm>
              <a:off x="371475" y="1952625"/>
              <a:ext cx="9572627" cy="2628900"/>
              <a:chOff x="371475" y="1952625"/>
              <a:chExt cx="9572627" cy="2628900"/>
            </a:xfrm>
          </p:grpSpPr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9A49CE15-ED17-4DFA-8E9C-0CAF4D386719}"/>
                  </a:ext>
                </a:extLst>
              </p:cNvPr>
              <p:cNvCxnSpPr/>
              <p:nvPr/>
            </p:nvCxnSpPr>
            <p:spPr>
              <a:xfrm>
                <a:off x="371475" y="1952625"/>
                <a:ext cx="0" cy="26289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FE116258-B2E8-4EB1-AC3E-0F5FF845C276}"/>
                  </a:ext>
                </a:extLst>
              </p:cNvPr>
              <p:cNvCxnSpPr/>
              <p:nvPr/>
            </p:nvCxnSpPr>
            <p:spPr>
              <a:xfrm>
                <a:off x="2286000" y="1952625"/>
                <a:ext cx="0" cy="26289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40C3C54E-AB65-48F6-9B70-F1F6BCD55616}"/>
                  </a:ext>
                </a:extLst>
              </p:cNvPr>
              <p:cNvCxnSpPr/>
              <p:nvPr/>
            </p:nvCxnSpPr>
            <p:spPr>
              <a:xfrm>
                <a:off x="4200525" y="1952625"/>
                <a:ext cx="0" cy="26289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E4EF47FD-45B4-45B6-8F92-E4BF754C0F67}"/>
                  </a:ext>
                </a:extLst>
              </p:cNvPr>
              <p:cNvCxnSpPr/>
              <p:nvPr/>
            </p:nvCxnSpPr>
            <p:spPr>
              <a:xfrm>
                <a:off x="9944102" y="1952625"/>
                <a:ext cx="0" cy="26289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B32FB6AB-DF5F-48A9-BA65-2C1F678F0710}"/>
                  </a:ext>
                </a:extLst>
              </p:cNvPr>
              <p:cNvCxnSpPr/>
              <p:nvPr/>
            </p:nvCxnSpPr>
            <p:spPr>
              <a:xfrm>
                <a:off x="6115050" y="1952625"/>
                <a:ext cx="0" cy="26289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8026EB54-B2F3-43D2-A848-66F4200682BE}"/>
                  </a:ext>
                </a:extLst>
              </p:cNvPr>
              <p:cNvCxnSpPr/>
              <p:nvPr/>
            </p:nvCxnSpPr>
            <p:spPr>
              <a:xfrm>
                <a:off x="8029575" y="1952625"/>
                <a:ext cx="0" cy="26289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itel 1">
              <a:extLst>
                <a:ext uri="{FF2B5EF4-FFF2-40B4-BE49-F238E27FC236}">
                  <a16:creationId xmlns:a16="http://schemas.microsoft.com/office/drawing/2014/main" id="{5998F40D-6BA2-43C3-BE77-1C753898DA17}"/>
                </a:ext>
              </a:extLst>
            </p:cNvPr>
            <p:cNvSpPr txBox="1">
              <a:spLocks/>
            </p:cNvSpPr>
            <p:nvPr/>
          </p:nvSpPr>
          <p:spPr>
            <a:xfrm>
              <a:off x="371475" y="4638167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sz="1200" dirty="0">
                  <a:latin typeface="Arial Narrow" panose="020B0606020202030204" pitchFamily="34" charset="0"/>
                </a:rPr>
                <a:t>0</a:t>
              </a:r>
            </a:p>
          </p:txBody>
        </p:sp>
        <p:sp>
          <p:nvSpPr>
            <p:cNvPr id="9" name="Titel 1">
              <a:extLst>
                <a:ext uri="{FF2B5EF4-FFF2-40B4-BE49-F238E27FC236}">
                  <a16:creationId xmlns:a16="http://schemas.microsoft.com/office/drawing/2014/main" id="{569467DC-70C7-422C-83DE-02798E2ED2A2}"/>
                </a:ext>
              </a:extLst>
            </p:cNvPr>
            <p:cNvSpPr txBox="1">
              <a:spLocks/>
            </p:cNvSpPr>
            <p:nvPr/>
          </p:nvSpPr>
          <p:spPr>
            <a:xfrm>
              <a:off x="2070000" y="4638167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20</a:t>
              </a:r>
            </a:p>
          </p:txBody>
        </p:sp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CA9D7376-F861-4CD0-8414-DC3AD6368A2E}"/>
                </a:ext>
              </a:extLst>
            </p:cNvPr>
            <p:cNvSpPr txBox="1">
              <a:spLocks/>
            </p:cNvSpPr>
            <p:nvPr/>
          </p:nvSpPr>
          <p:spPr>
            <a:xfrm>
              <a:off x="9512102" y="4638167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de-DE" sz="1200" dirty="0">
                  <a:latin typeface="Arial Narrow" panose="020B0606020202030204" pitchFamily="34" charset="0"/>
                </a:rPr>
                <a:t>100</a:t>
              </a:r>
            </a:p>
          </p:txBody>
        </p:sp>
        <p:sp>
          <p:nvSpPr>
            <p:cNvPr id="21" name="Titel 1">
              <a:extLst>
                <a:ext uri="{FF2B5EF4-FFF2-40B4-BE49-F238E27FC236}">
                  <a16:creationId xmlns:a16="http://schemas.microsoft.com/office/drawing/2014/main" id="{0D21E1B7-9444-4644-BF2A-E6D230BADCF6}"/>
                </a:ext>
              </a:extLst>
            </p:cNvPr>
            <p:cNvSpPr txBox="1">
              <a:spLocks/>
            </p:cNvSpPr>
            <p:nvPr/>
          </p:nvSpPr>
          <p:spPr>
            <a:xfrm>
              <a:off x="3984525" y="4638167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40</a:t>
              </a:r>
            </a:p>
          </p:txBody>
        </p:sp>
        <p:sp>
          <p:nvSpPr>
            <p:cNvPr id="22" name="Titel 1">
              <a:extLst>
                <a:ext uri="{FF2B5EF4-FFF2-40B4-BE49-F238E27FC236}">
                  <a16:creationId xmlns:a16="http://schemas.microsoft.com/office/drawing/2014/main" id="{D318E68C-5308-49E7-95E7-A45AA77838B7}"/>
                </a:ext>
              </a:extLst>
            </p:cNvPr>
            <p:cNvSpPr txBox="1">
              <a:spLocks/>
            </p:cNvSpPr>
            <p:nvPr/>
          </p:nvSpPr>
          <p:spPr>
            <a:xfrm>
              <a:off x="5899050" y="4638167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60</a:t>
              </a:r>
            </a:p>
          </p:txBody>
        </p:sp>
        <p:sp>
          <p:nvSpPr>
            <p:cNvPr id="49" name="Titel 1">
              <a:extLst>
                <a:ext uri="{FF2B5EF4-FFF2-40B4-BE49-F238E27FC236}">
                  <a16:creationId xmlns:a16="http://schemas.microsoft.com/office/drawing/2014/main" id="{DFD3CC0D-A9B0-4959-A912-6372A8DD8DBD}"/>
                </a:ext>
              </a:extLst>
            </p:cNvPr>
            <p:cNvSpPr txBox="1">
              <a:spLocks/>
            </p:cNvSpPr>
            <p:nvPr/>
          </p:nvSpPr>
          <p:spPr>
            <a:xfrm>
              <a:off x="374307" y="4984306"/>
              <a:ext cx="5468400" cy="16657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sz="1200" dirty="0">
                  <a:latin typeface="Arial Narrow" panose="020B0606020202030204" pitchFamily="34" charset="0"/>
                </a:rPr>
                <a:t>Nennungen</a:t>
              </a:r>
            </a:p>
          </p:txBody>
        </p:sp>
        <p:sp>
          <p:nvSpPr>
            <p:cNvPr id="34" name="Titel 1">
              <a:extLst>
                <a:ext uri="{FF2B5EF4-FFF2-40B4-BE49-F238E27FC236}">
                  <a16:creationId xmlns:a16="http://schemas.microsoft.com/office/drawing/2014/main" id="{94FB75E4-6841-408C-9906-B1BE8E0E9D9C}"/>
                </a:ext>
              </a:extLst>
            </p:cNvPr>
            <p:cNvSpPr txBox="1">
              <a:spLocks/>
            </p:cNvSpPr>
            <p:nvPr/>
          </p:nvSpPr>
          <p:spPr>
            <a:xfrm>
              <a:off x="7813575" y="4638167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80</a:t>
              </a:r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F6CAF797-3C3F-4C39-9C84-DE4C004C038A}"/>
              </a:ext>
            </a:extLst>
          </p:cNvPr>
          <p:cNvSpPr/>
          <p:nvPr/>
        </p:nvSpPr>
        <p:spPr>
          <a:xfrm>
            <a:off x="371475" y="2626507"/>
            <a:ext cx="67932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100" b="1" dirty="0">
                <a:latin typeface="Arial Narrow" panose="020B0606020202030204" pitchFamily="34" charset="0"/>
              </a:rPr>
              <a:t>71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E5EA0386-A303-4660-8EB4-CDDD3A0E7F15}"/>
              </a:ext>
            </a:extLst>
          </p:cNvPr>
          <p:cNvSpPr txBox="1">
            <a:spLocks/>
          </p:cNvSpPr>
          <p:nvPr/>
        </p:nvSpPr>
        <p:spPr>
          <a:xfrm>
            <a:off x="374307" y="2452989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Einen Beitrag zur Belebung des Quartiers leisten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A69DE0-1F31-420C-AE0B-E65055C7F55A}"/>
              </a:ext>
            </a:extLst>
          </p:cNvPr>
          <p:cNvSpPr/>
          <p:nvPr/>
        </p:nvSpPr>
        <p:spPr>
          <a:xfrm>
            <a:off x="371475" y="3184097"/>
            <a:ext cx="58428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61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5" name="Titel 1">
            <a:extLst>
              <a:ext uri="{FF2B5EF4-FFF2-40B4-BE49-F238E27FC236}">
                <a16:creationId xmlns:a16="http://schemas.microsoft.com/office/drawing/2014/main" id="{7127513F-5297-4E19-BD86-3FCDBA7B917A}"/>
              </a:ext>
            </a:extLst>
          </p:cNvPr>
          <p:cNvSpPr txBox="1">
            <a:spLocks/>
          </p:cNvSpPr>
          <p:nvPr/>
        </p:nvSpPr>
        <p:spPr>
          <a:xfrm>
            <a:off x="374307" y="3015777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Die Zielsetzung der Quartiergruppe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B5B64CA-283F-4715-91E3-2074695B6D66}"/>
              </a:ext>
            </a:extLst>
          </p:cNvPr>
          <p:cNvSpPr/>
          <p:nvPr/>
        </p:nvSpPr>
        <p:spPr>
          <a:xfrm>
            <a:off x="371475" y="3738312"/>
            <a:ext cx="5742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60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6" name="Titel 1">
            <a:extLst>
              <a:ext uri="{FF2B5EF4-FFF2-40B4-BE49-F238E27FC236}">
                <a16:creationId xmlns:a16="http://schemas.microsoft.com/office/drawing/2014/main" id="{7B0DDDA2-ED06-438E-8263-83F1B43BA036}"/>
              </a:ext>
            </a:extLst>
          </p:cNvPr>
          <p:cNvSpPr txBox="1">
            <a:spLocks/>
          </p:cNvSpPr>
          <p:nvPr/>
        </p:nvSpPr>
        <p:spPr>
          <a:xfrm>
            <a:off x="374307" y="3573367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Zusammen mit anderen etwas auf die Beine stellen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8F18A9E-434D-47CA-B34D-5566391A535B}"/>
              </a:ext>
            </a:extLst>
          </p:cNvPr>
          <p:cNvSpPr/>
          <p:nvPr/>
        </p:nvSpPr>
        <p:spPr>
          <a:xfrm>
            <a:off x="371475" y="4294024"/>
            <a:ext cx="40176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42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C9902477-D8E4-416F-A3CB-8A75B8758D57}"/>
              </a:ext>
            </a:extLst>
          </p:cNvPr>
          <p:cNvSpPr txBox="1">
            <a:spLocks/>
          </p:cNvSpPr>
          <p:nvPr/>
        </p:nvSpPr>
        <p:spPr>
          <a:xfrm>
            <a:off x="374307" y="4127582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Die Umsetzung einer eigenen Idee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68F3D9E-9BAF-40F4-A252-81A4AD15F85C}"/>
              </a:ext>
            </a:extLst>
          </p:cNvPr>
          <p:cNvSpPr/>
          <p:nvPr/>
        </p:nvSpPr>
        <p:spPr>
          <a:xfrm>
            <a:off x="371475" y="4846840"/>
            <a:ext cx="4788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5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8" name="Titel 1">
            <a:extLst>
              <a:ext uri="{FF2B5EF4-FFF2-40B4-BE49-F238E27FC236}">
                <a16:creationId xmlns:a16="http://schemas.microsoft.com/office/drawing/2014/main" id="{8B31E33E-2B92-4DAA-AD71-FE88F7828BD4}"/>
              </a:ext>
            </a:extLst>
          </p:cNvPr>
          <p:cNvSpPr txBox="1">
            <a:spLocks/>
          </p:cNvSpPr>
          <p:nvPr/>
        </p:nvSpPr>
        <p:spPr>
          <a:xfrm>
            <a:off x="374307" y="4683295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Sonstiges</a:t>
            </a:r>
          </a:p>
        </p:txBody>
      </p:sp>
      <p:sp>
        <p:nvSpPr>
          <p:cNvPr id="75" name="Titel 1">
            <a:extLst>
              <a:ext uri="{FF2B5EF4-FFF2-40B4-BE49-F238E27FC236}">
                <a16:creationId xmlns:a16="http://schemas.microsoft.com/office/drawing/2014/main" id="{179F8B49-4162-44A8-9A67-93248C837DE4}"/>
              </a:ext>
            </a:extLst>
          </p:cNvPr>
          <p:cNvSpPr txBox="1">
            <a:spLocks/>
          </p:cNvSpPr>
          <p:nvPr/>
        </p:nvSpPr>
        <p:spPr>
          <a:xfrm>
            <a:off x="371475" y="6366748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Mehrere Antworten möglich; Personen: 129; Nennungen 309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677AA7DE-BBC0-45C6-A877-943BFF8FA903}"/>
              </a:ext>
            </a:extLst>
          </p:cNvPr>
          <p:cNvSpPr txBox="1">
            <a:spLocks/>
          </p:cNvSpPr>
          <p:nvPr/>
        </p:nvSpPr>
        <p:spPr>
          <a:xfrm>
            <a:off x="371475" y="1677491"/>
            <a:ext cx="11449050" cy="247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Grund fürs Engagement in einer Quartiergruppe (in %)</a:t>
            </a:r>
          </a:p>
          <a:p>
            <a:endParaRPr lang="de-CH" b="1" dirty="0"/>
          </a:p>
        </p:txBody>
      </p:sp>
      <p:sp>
        <p:nvSpPr>
          <p:cNvPr id="31" name="Titel 5">
            <a:extLst>
              <a:ext uri="{FF2B5EF4-FFF2-40B4-BE49-F238E27FC236}">
                <a16:creationId xmlns:a16="http://schemas.microsoft.com/office/drawing/2014/main" id="{4A5662ED-CB2C-4C68-BC62-807ECA7503A3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Mitwirkung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5DD1221-AB0A-4C2D-B810-5170672842CB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8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4" grpId="0"/>
      <p:bldP spid="28" grpId="0" animBg="1"/>
      <p:bldP spid="32" grpId="0" animBg="1"/>
      <p:bldP spid="66" grpId="0"/>
      <p:bldP spid="35" grpId="0" animBg="1"/>
      <p:bldP spid="67" grpId="0"/>
      <p:bldP spid="40" grpId="0" animBg="1"/>
      <p:bldP spid="68" grpId="0"/>
      <p:bldP spid="75" grpId="0"/>
      <p:bldP spid="30" grpId="0" build="p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CD77F745-2995-48B2-825F-1FFA790C8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043401"/>
              </p:ext>
            </p:extLst>
          </p:nvPr>
        </p:nvGraphicFramePr>
        <p:xfrm>
          <a:off x="2677572" y="1804456"/>
          <a:ext cx="9286877" cy="481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0561D2C-A230-454B-A9E8-6092F9CEA0D4}"/>
              </a:ext>
            </a:extLst>
          </p:cNvPr>
          <p:cNvSpPr txBox="1">
            <a:spLocks/>
          </p:cNvSpPr>
          <p:nvPr/>
        </p:nvSpPr>
        <p:spPr>
          <a:xfrm>
            <a:off x="371475" y="1677491"/>
            <a:ext cx="11449050" cy="247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Zeitaufwand pro Woche für Quartiergruppen</a:t>
            </a:r>
          </a:p>
          <a:p>
            <a:endParaRPr lang="de-CH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514160-2A52-4619-AF27-33D906C65136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Mitwirkung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0B17CA-4C99-4BB0-A911-3C483004B8B0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FF9363C-4EEE-46F2-9521-CEFBF13EE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10153"/>
              </p:ext>
            </p:extLst>
          </p:nvPr>
        </p:nvGraphicFramePr>
        <p:xfrm>
          <a:off x="2776772" y="2333847"/>
          <a:ext cx="10402284" cy="430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CB2AEC5-4B94-48EC-AA7B-53107CD15365}"/>
              </a:ext>
            </a:extLst>
          </p:cNvPr>
          <p:cNvSpPr txBox="1">
            <a:spLocks/>
          </p:cNvSpPr>
          <p:nvPr/>
        </p:nvSpPr>
        <p:spPr>
          <a:xfrm>
            <a:off x="371475" y="1677491"/>
            <a:ext cx="11449050" cy="247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Mögliches Engagement von Befragten, die nicht in einer Quartiergruppe aktiv sind</a:t>
            </a:r>
          </a:p>
          <a:p>
            <a:endParaRPr lang="de-CH" b="1" dirty="0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658108AB-DC64-417F-872F-D1EEB35860DC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Mitwirkung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040737-6A70-4BE3-96EE-A5ED6278E482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5817C01-73AE-43D9-A231-360E54AC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 Narrow" panose="020B0606020202030204" pitchFamily="34" charset="0"/>
              </a:rPr>
              <a:t>Strukturen – Prozesse – Erfahrungen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C2B9F7F-7275-4612-9886-8A4380D0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997964"/>
            <a:ext cx="11449050" cy="4128200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rgbClr val="005791"/>
                </a:solidFill>
                <a:latin typeface="Arial Narrow" panose="020B0606020202030204" pitchFamily="34" charset="0"/>
              </a:rPr>
              <a:t>Dokumentation von Strukturen und Prozessen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>
                <a:latin typeface="Arial Narrow" panose="020B0606020202030204" pitchFamily="34" charset="0"/>
              </a:rPr>
              <a:t>Hunziker Areal (städtebaulicher Ansatz, Wohnungsstruktur, Infrastruktur/Räume, Ökologie/Nachhaltigkeit)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>
                <a:latin typeface="Arial Narrow" panose="020B0606020202030204" pitchFamily="34" charset="0"/>
              </a:rPr>
              <a:t>Organisation der Baugenossenschaft/Betriebsmodell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err="1">
                <a:latin typeface="Arial Narrow" panose="020B0606020202030204" pitchFamily="34" charset="0"/>
              </a:rPr>
              <a:t>Bewohner_innen</a:t>
            </a:r>
            <a:r>
              <a:rPr lang="de-CH" dirty="0">
                <a:latin typeface="Arial Narrow" panose="020B0606020202030204" pitchFamily="34" charset="0"/>
              </a:rPr>
              <a:t> (Zusammensetzung)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>
                <a:latin typeface="Arial Narrow" panose="020B0606020202030204" pitchFamily="34" charset="0"/>
              </a:rPr>
              <a:t>Gewerbe (Konzept, Erstvermietung, Struktur)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33C2D54-AF7D-40E8-8E13-87C55426B8F9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5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8625E98-A63E-47B0-B317-F72D53ED5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Satellitenwohnungen</a:t>
            </a:r>
          </a:p>
        </p:txBody>
      </p:sp>
      <p:pic>
        <p:nvPicPr>
          <p:cNvPr id="11" name="Bildplatzhalter 10" descr="Ein Bild, das drinnen, Küche, Kühlschrank, Zähler enthält.&#10;&#10;Automatisch generierte Beschreibung">
            <a:extLst>
              <a:ext uri="{FF2B5EF4-FFF2-40B4-BE49-F238E27FC236}">
                <a16:creationId xmlns:a16="http://schemas.microsoft.com/office/drawing/2014/main" id="{34E8B9C4-503A-485A-BED6-630411186E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2" b="42"/>
          <a:stretch>
            <a:fillRect/>
          </a:stretch>
        </p:blipFill>
        <p:spPr>
          <a:xfrm>
            <a:off x="371475" y="1572768"/>
            <a:ext cx="11449050" cy="4916931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5F36199-4B50-4B90-8B78-EFE94A4907A0}"/>
              </a:ext>
            </a:extLst>
          </p:cNvPr>
          <p:cNvSpPr txBox="1"/>
          <p:nvPr/>
        </p:nvSpPr>
        <p:spPr>
          <a:xfrm>
            <a:off x="10794036" y="6476469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Johannes Marburg</a:t>
            </a:r>
          </a:p>
        </p:txBody>
      </p:sp>
    </p:spTree>
    <p:extLst>
      <p:ext uri="{BB962C8B-B14F-4D97-AF65-F5344CB8AC3E}">
        <p14:creationId xmlns:p14="http://schemas.microsoft.com/office/powerpoint/2010/main" val="119658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5D277BB-54A0-48B3-B072-2E9AB82A6AC3}"/>
              </a:ext>
            </a:extLst>
          </p:cNvPr>
          <p:cNvGrpSpPr/>
          <p:nvPr/>
        </p:nvGrpSpPr>
        <p:grpSpPr>
          <a:xfrm>
            <a:off x="374307" y="2378620"/>
            <a:ext cx="9572627" cy="3596875"/>
            <a:chOff x="371475" y="1952625"/>
            <a:chExt cx="9572627" cy="3596875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3D735FF8-D37C-4965-9373-0E0F0F9791A9}"/>
                </a:ext>
              </a:extLst>
            </p:cNvPr>
            <p:cNvGrpSpPr/>
            <p:nvPr/>
          </p:nvGrpSpPr>
          <p:grpSpPr>
            <a:xfrm>
              <a:off x="371475" y="1952625"/>
              <a:ext cx="9572627" cy="3360276"/>
              <a:chOff x="371475" y="1952625"/>
              <a:chExt cx="9572627" cy="4366716"/>
            </a:xfrm>
          </p:grpSpPr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9A49CE15-ED17-4DFA-8E9C-0CAF4D386719}"/>
                  </a:ext>
                </a:extLst>
              </p:cNvPr>
              <p:cNvCxnSpPr/>
              <p:nvPr/>
            </p:nvCxnSpPr>
            <p:spPr>
              <a:xfrm>
                <a:off x="371475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FE116258-B2E8-4EB1-AC3E-0F5FF845C276}"/>
                  </a:ext>
                </a:extLst>
              </p:cNvPr>
              <p:cNvCxnSpPr/>
              <p:nvPr/>
            </p:nvCxnSpPr>
            <p:spPr>
              <a:xfrm>
                <a:off x="1435100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272DA1EF-A7AD-405A-9D56-88000AAC3597}"/>
                  </a:ext>
                </a:extLst>
              </p:cNvPr>
              <p:cNvCxnSpPr/>
              <p:nvPr/>
            </p:nvCxnSpPr>
            <p:spPr>
              <a:xfrm>
                <a:off x="2498725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40C3C54E-AB65-48F6-9B70-F1F6BCD55616}"/>
                  </a:ext>
                </a:extLst>
              </p:cNvPr>
              <p:cNvCxnSpPr/>
              <p:nvPr/>
            </p:nvCxnSpPr>
            <p:spPr>
              <a:xfrm>
                <a:off x="3562350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E6A37A66-B6B4-4428-A33D-391103333FDB}"/>
                  </a:ext>
                </a:extLst>
              </p:cNvPr>
              <p:cNvCxnSpPr/>
              <p:nvPr/>
            </p:nvCxnSpPr>
            <p:spPr>
              <a:xfrm>
                <a:off x="8880475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E4EF47FD-45B4-45B6-8F92-E4BF754C0F67}"/>
                  </a:ext>
                </a:extLst>
              </p:cNvPr>
              <p:cNvCxnSpPr/>
              <p:nvPr/>
            </p:nvCxnSpPr>
            <p:spPr>
              <a:xfrm>
                <a:off x="9944102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C11428E-9977-4A7B-BC18-4E1804084C57}"/>
                  </a:ext>
                </a:extLst>
              </p:cNvPr>
              <p:cNvCxnSpPr/>
              <p:nvPr/>
            </p:nvCxnSpPr>
            <p:spPr>
              <a:xfrm>
                <a:off x="4625975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B32FB6AB-DF5F-48A9-BA65-2C1F678F0710}"/>
                  </a:ext>
                </a:extLst>
              </p:cNvPr>
              <p:cNvCxnSpPr/>
              <p:nvPr/>
            </p:nvCxnSpPr>
            <p:spPr>
              <a:xfrm>
                <a:off x="5689600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1BA0582B-3E89-4677-BD3A-57C219ABC749}"/>
                  </a:ext>
                </a:extLst>
              </p:cNvPr>
              <p:cNvCxnSpPr/>
              <p:nvPr/>
            </p:nvCxnSpPr>
            <p:spPr>
              <a:xfrm>
                <a:off x="6753225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B331D88D-B020-4FAA-9C5F-DFA7981C63DF}"/>
                  </a:ext>
                </a:extLst>
              </p:cNvPr>
              <p:cNvCxnSpPr/>
              <p:nvPr/>
            </p:nvCxnSpPr>
            <p:spPr>
              <a:xfrm>
                <a:off x="7816850" y="1952625"/>
                <a:ext cx="0" cy="436671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itel 1">
              <a:extLst>
                <a:ext uri="{FF2B5EF4-FFF2-40B4-BE49-F238E27FC236}">
                  <a16:creationId xmlns:a16="http://schemas.microsoft.com/office/drawing/2014/main" id="{5998F40D-6BA2-43C3-BE77-1C753898DA17}"/>
                </a:ext>
              </a:extLst>
            </p:cNvPr>
            <p:cNvSpPr txBox="1">
              <a:spLocks/>
            </p:cNvSpPr>
            <p:nvPr/>
          </p:nvSpPr>
          <p:spPr>
            <a:xfrm>
              <a:off x="371475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sz="1200" dirty="0">
                  <a:latin typeface="Arial Narrow" panose="020B0606020202030204" pitchFamily="34" charset="0"/>
                </a:rPr>
                <a:t>0</a:t>
              </a:r>
            </a:p>
          </p:txBody>
        </p:sp>
        <p:sp>
          <p:nvSpPr>
            <p:cNvPr id="9" name="Titel 1">
              <a:extLst>
                <a:ext uri="{FF2B5EF4-FFF2-40B4-BE49-F238E27FC236}">
                  <a16:creationId xmlns:a16="http://schemas.microsoft.com/office/drawing/2014/main" id="{569467DC-70C7-422C-83DE-02798E2ED2A2}"/>
                </a:ext>
              </a:extLst>
            </p:cNvPr>
            <p:cNvSpPr txBox="1">
              <a:spLocks/>
            </p:cNvSpPr>
            <p:nvPr/>
          </p:nvSpPr>
          <p:spPr>
            <a:xfrm>
              <a:off x="1214151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10" name="Titel 1">
              <a:extLst>
                <a:ext uri="{FF2B5EF4-FFF2-40B4-BE49-F238E27FC236}">
                  <a16:creationId xmlns:a16="http://schemas.microsoft.com/office/drawing/2014/main" id="{8EE811EA-B94B-4681-A295-14247FCA0292}"/>
                </a:ext>
              </a:extLst>
            </p:cNvPr>
            <p:cNvSpPr txBox="1">
              <a:spLocks/>
            </p:cNvSpPr>
            <p:nvPr/>
          </p:nvSpPr>
          <p:spPr>
            <a:xfrm>
              <a:off x="2285575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6A57C967-4CB1-40DD-8A47-15B9563B6724}"/>
                </a:ext>
              </a:extLst>
            </p:cNvPr>
            <p:cNvSpPr txBox="1">
              <a:spLocks/>
            </p:cNvSpPr>
            <p:nvPr/>
          </p:nvSpPr>
          <p:spPr>
            <a:xfrm>
              <a:off x="3347483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6</a:t>
              </a:r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B30D1706-54A0-492D-82D0-021902188E56}"/>
                </a:ext>
              </a:extLst>
            </p:cNvPr>
            <p:cNvSpPr txBox="1">
              <a:spLocks/>
            </p:cNvSpPr>
            <p:nvPr/>
          </p:nvSpPr>
          <p:spPr>
            <a:xfrm>
              <a:off x="8661778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16</a:t>
              </a:r>
            </a:p>
          </p:txBody>
        </p:sp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CA9D7376-F861-4CD0-8414-DC3AD6368A2E}"/>
                </a:ext>
              </a:extLst>
            </p:cNvPr>
            <p:cNvSpPr txBox="1">
              <a:spLocks/>
            </p:cNvSpPr>
            <p:nvPr/>
          </p:nvSpPr>
          <p:spPr>
            <a:xfrm>
              <a:off x="9512102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de-DE" sz="1200" dirty="0">
                  <a:latin typeface="Arial Narrow" panose="020B0606020202030204" pitchFamily="34" charset="0"/>
                </a:rPr>
                <a:t>18</a:t>
              </a:r>
            </a:p>
          </p:txBody>
        </p:sp>
        <p:sp>
          <p:nvSpPr>
            <p:cNvPr id="21" name="Titel 1">
              <a:extLst>
                <a:ext uri="{FF2B5EF4-FFF2-40B4-BE49-F238E27FC236}">
                  <a16:creationId xmlns:a16="http://schemas.microsoft.com/office/drawing/2014/main" id="{0D21E1B7-9444-4644-BF2A-E6D230BADCF6}"/>
                </a:ext>
              </a:extLst>
            </p:cNvPr>
            <p:cNvSpPr txBox="1">
              <a:spLocks/>
            </p:cNvSpPr>
            <p:nvPr/>
          </p:nvSpPr>
          <p:spPr>
            <a:xfrm>
              <a:off x="4412428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8</a:t>
              </a:r>
            </a:p>
          </p:txBody>
        </p:sp>
        <p:sp>
          <p:nvSpPr>
            <p:cNvPr id="22" name="Titel 1">
              <a:extLst>
                <a:ext uri="{FF2B5EF4-FFF2-40B4-BE49-F238E27FC236}">
                  <a16:creationId xmlns:a16="http://schemas.microsoft.com/office/drawing/2014/main" id="{D318E68C-5308-49E7-95E7-A45AA77838B7}"/>
                </a:ext>
              </a:extLst>
            </p:cNvPr>
            <p:cNvSpPr txBox="1">
              <a:spLocks/>
            </p:cNvSpPr>
            <p:nvPr/>
          </p:nvSpPr>
          <p:spPr>
            <a:xfrm>
              <a:off x="5477377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10</a:t>
              </a:r>
            </a:p>
          </p:txBody>
        </p:sp>
        <p:sp>
          <p:nvSpPr>
            <p:cNvPr id="47" name="Titel 1">
              <a:extLst>
                <a:ext uri="{FF2B5EF4-FFF2-40B4-BE49-F238E27FC236}">
                  <a16:creationId xmlns:a16="http://schemas.microsoft.com/office/drawing/2014/main" id="{D2064BCD-09C6-46AB-BCF6-340D1D5AA987}"/>
                </a:ext>
              </a:extLst>
            </p:cNvPr>
            <p:cNvSpPr txBox="1">
              <a:spLocks/>
            </p:cNvSpPr>
            <p:nvPr/>
          </p:nvSpPr>
          <p:spPr>
            <a:xfrm>
              <a:off x="6539417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12</a:t>
              </a:r>
            </a:p>
          </p:txBody>
        </p:sp>
        <p:sp>
          <p:nvSpPr>
            <p:cNvPr id="49" name="Titel 1">
              <a:extLst>
                <a:ext uri="{FF2B5EF4-FFF2-40B4-BE49-F238E27FC236}">
                  <a16:creationId xmlns:a16="http://schemas.microsoft.com/office/drawing/2014/main" id="{6877A81F-7663-4418-93F1-A45C4A0E3876}"/>
                </a:ext>
              </a:extLst>
            </p:cNvPr>
            <p:cNvSpPr txBox="1">
              <a:spLocks/>
            </p:cNvSpPr>
            <p:nvPr/>
          </p:nvSpPr>
          <p:spPr>
            <a:xfrm>
              <a:off x="7596531" y="5333500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14</a:t>
              </a:r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F6CAF797-3C3F-4C39-9C84-DE4C004C038A}"/>
              </a:ext>
            </a:extLst>
          </p:cNvPr>
          <p:cNvSpPr/>
          <p:nvPr/>
        </p:nvSpPr>
        <p:spPr>
          <a:xfrm>
            <a:off x="374307" y="2556114"/>
            <a:ext cx="9054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E5EA0386-A303-4660-8EB4-CDDD3A0E7F15}"/>
              </a:ext>
            </a:extLst>
          </p:cNvPr>
          <p:cNvSpPr txBox="1">
            <a:spLocks/>
          </p:cNvSpPr>
          <p:nvPr/>
        </p:nvSpPr>
        <p:spPr>
          <a:xfrm>
            <a:off x="377139" y="2382596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Gemeinschaftliche Wohnform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A69DE0-1F31-420C-AE0B-E65055C7F55A}"/>
              </a:ext>
            </a:extLst>
          </p:cNvPr>
          <p:cNvSpPr/>
          <p:nvPr/>
        </p:nvSpPr>
        <p:spPr>
          <a:xfrm>
            <a:off x="374307" y="2971458"/>
            <a:ext cx="6408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5" name="Titel 1">
            <a:extLst>
              <a:ext uri="{FF2B5EF4-FFF2-40B4-BE49-F238E27FC236}">
                <a16:creationId xmlns:a16="http://schemas.microsoft.com/office/drawing/2014/main" id="{7127513F-5297-4E19-BD86-3FCDBA7B917A}"/>
              </a:ext>
            </a:extLst>
          </p:cNvPr>
          <p:cNvSpPr txBox="1">
            <a:spLocks/>
          </p:cNvSpPr>
          <p:nvPr/>
        </p:nvSpPr>
        <p:spPr>
          <a:xfrm>
            <a:off x="377139" y="2803138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 err="1">
                <a:latin typeface="Arial Narrow" panose="020B0606020202030204" pitchFamily="34" charset="0"/>
              </a:rPr>
              <a:t>Grosse</a:t>
            </a:r>
            <a:r>
              <a:rPr lang="de-DE" sz="1200" dirty="0">
                <a:latin typeface="Arial Narrow" panose="020B0606020202030204" pitchFamily="34" charset="0"/>
              </a:rPr>
              <a:t> gemeinschaftliche Wohnflächen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B5B64CA-283F-4715-91E3-2074695B6D66}"/>
              </a:ext>
            </a:extLst>
          </p:cNvPr>
          <p:cNvSpPr/>
          <p:nvPr/>
        </p:nvSpPr>
        <p:spPr>
          <a:xfrm>
            <a:off x="374307" y="3383427"/>
            <a:ext cx="5346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6" name="Titel 1">
            <a:extLst>
              <a:ext uri="{FF2B5EF4-FFF2-40B4-BE49-F238E27FC236}">
                <a16:creationId xmlns:a16="http://schemas.microsoft.com/office/drawing/2014/main" id="{7B0DDDA2-ED06-438E-8263-83F1B43BA036}"/>
              </a:ext>
            </a:extLst>
          </p:cNvPr>
          <p:cNvSpPr txBox="1">
            <a:spLocks/>
          </p:cNvSpPr>
          <p:nvPr/>
        </p:nvSpPr>
        <p:spPr>
          <a:xfrm>
            <a:off x="377139" y="3218482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Zusätzlicher Komfort im Vergleich zu einer herkömmlichen Wohngemeinschaft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8F18A9E-434D-47CA-B34D-5566391A535B}"/>
              </a:ext>
            </a:extLst>
          </p:cNvPr>
          <p:cNvSpPr/>
          <p:nvPr/>
        </p:nvSpPr>
        <p:spPr>
          <a:xfrm>
            <a:off x="374307" y="3796893"/>
            <a:ext cx="3744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C9902477-D8E4-416F-A3CB-8A75B8758D57}"/>
              </a:ext>
            </a:extLst>
          </p:cNvPr>
          <p:cNvSpPr txBox="1">
            <a:spLocks/>
          </p:cNvSpPr>
          <p:nvPr/>
        </p:nvSpPr>
        <p:spPr>
          <a:xfrm>
            <a:off x="377139" y="3630451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Wegen der architektonischen bzw. räumlichen Umsetzung der Wohnung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68F3D9E-9BAF-40F4-A252-81A4AD15F85C}"/>
              </a:ext>
            </a:extLst>
          </p:cNvPr>
          <p:cNvSpPr/>
          <p:nvPr/>
        </p:nvSpPr>
        <p:spPr>
          <a:xfrm>
            <a:off x="374307" y="4207462"/>
            <a:ext cx="3204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8" name="Titel 1">
            <a:extLst>
              <a:ext uri="{FF2B5EF4-FFF2-40B4-BE49-F238E27FC236}">
                <a16:creationId xmlns:a16="http://schemas.microsoft.com/office/drawing/2014/main" id="{8B31E33E-2B92-4DAA-AD71-FE88F7828BD4}"/>
              </a:ext>
            </a:extLst>
          </p:cNvPr>
          <p:cNvSpPr txBox="1">
            <a:spLocks/>
          </p:cNvSpPr>
          <p:nvPr/>
        </p:nvSpPr>
        <p:spPr>
          <a:xfrm>
            <a:off x="377139" y="4043917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Weil ich die Mitbewohnenden schon kannte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67AD447-F83E-408C-8754-0705520CF758}"/>
              </a:ext>
            </a:extLst>
          </p:cNvPr>
          <p:cNvSpPr/>
          <p:nvPr/>
        </p:nvSpPr>
        <p:spPr>
          <a:xfrm>
            <a:off x="368607" y="4619421"/>
            <a:ext cx="1620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9" name="Titel 1">
            <a:extLst>
              <a:ext uri="{FF2B5EF4-FFF2-40B4-BE49-F238E27FC236}">
                <a16:creationId xmlns:a16="http://schemas.microsoft.com/office/drawing/2014/main" id="{6C873405-46EE-4354-A2B2-02E75E4DFC26}"/>
              </a:ext>
            </a:extLst>
          </p:cNvPr>
          <p:cNvSpPr txBox="1">
            <a:spLocks/>
          </p:cNvSpPr>
          <p:nvPr/>
        </p:nvSpPr>
        <p:spPr>
          <a:xfrm>
            <a:off x="377139" y="4454486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Wegen der Alterszusammensetzung der Mitbewohnenden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CE27E078-7780-4C70-97C0-45A7CAA4CF4B}"/>
              </a:ext>
            </a:extLst>
          </p:cNvPr>
          <p:cNvSpPr/>
          <p:nvPr/>
        </p:nvSpPr>
        <p:spPr>
          <a:xfrm>
            <a:off x="375980" y="5036573"/>
            <a:ext cx="1080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70" name="Titel 1">
            <a:extLst>
              <a:ext uri="{FF2B5EF4-FFF2-40B4-BE49-F238E27FC236}">
                <a16:creationId xmlns:a16="http://schemas.microsoft.com/office/drawing/2014/main" id="{E89DDE72-D0C2-43A6-90CC-99C4F6979670}"/>
              </a:ext>
            </a:extLst>
          </p:cNvPr>
          <p:cNvSpPr txBox="1">
            <a:spLocks/>
          </p:cNvSpPr>
          <p:nvPr/>
        </p:nvSpPr>
        <p:spPr>
          <a:xfrm>
            <a:off x="377139" y="4866445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Finanzielle Überlegungen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E33B7D2-014D-4252-B2CD-6A4C900979CD}"/>
              </a:ext>
            </a:extLst>
          </p:cNvPr>
          <p:cNvSpPr/>
          <p:nvPr/>
        </p:nvSpPr>
        <p:spPr>
          <a:xfrm>
            <a:off x="375980" y="5451083"/>
            <a:ext cx="558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71" name="Titel 1">
            <a:extLst>
              <a:ext uri="{FF2B5EF4-FFF2-40B4-BE49-F238E27FC236}">
                <a16:creationId xmlns:a16="http://schemas.microsoft.com/office/drawing/2014/main" id="{95FD311C-F171-422E-B13F-DB0329C2B259}"/>
              </a:ext>
            </a:extLst>
          </p:cNvPr>
          <p:cNvSpPr txBox="1">
            <a:spLocks/>
          </p:cNvSpPr>
          <p:nvPr/>
        </p:nvSpPr>
        <p:spPr>
          <a:xfrm>
            <a:off x="377139" y="5283597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Auf dem Wohnungsmarkt keine gute Alternative gefunden</a:t>
            </a:r>
          </a:p>
        </p:txBody>
      </p:sp>
      <p:sp>
        <p:nvSpPr>
          <p:cNvPr id="75" name="Titel 1">
            <a:extLst>
              <a:ext uri="{FF2B5EF4-FFF2-40B4-BE49-F238E27FC236}">
                <a16:creationId xmlns:a16="http://schemas.microsoft.com/office/drawing/2014/main" id="{179F8B49-4162-44A8-9A67-93248C837DE4}"/>
              </a:ext>
            </a:extLst>
          </p:cNvPr>
          <p:cNvSpPr txBox="1">
            <a:spLocks/>
          </p:cNvSpPr>
          <p:nvPr/>
        </p:nvSpPr>
        <p:spPr>
          <a:xfrm>
            <a:off x="374307" y="6368945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mehrere Antworten möglich; Anzahl Personen: 17; Anzahl Nennungen: 58</a:t>
            </a:r>
          </a:p>
        </p:txBody>
      </p:sp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A3859C5E-E8AD-4E4E-BCC7-23FD9ACCE70A}"/>
              </a:ext>
            </a:extLst>
          </p:cNvPr>
          <p:cNvSpPr txBox="1">
            <a:spLocks/>
          </p:cNvSpPr>
          <p:nvPr/>
        </p:nvSpPr>
        <p:spPr>
          <a:xfrm>
            <a:off x="371475" y="1677491"/>
            <a:ext cx="11449050" cy="247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Entscheidungsgrund für eine Satellitenwohnung (Anzahl Nennungen)</a:t>
            </a:r>
          </a:p>
          <a:p>
            <a:endParaRPr lang="de-CH" b="1" dirty="0"/>
          </a:p>
        </p:txBody>
      </p:sp>
      <p:sp>
        <p:nvSpPr>
          <p:cNvPr id="46" name="Titel 5">
            <a:extLst>
              <a:ext uri="{FF2B5EF4-FFF2-40B4-BE49-F238E27FC236}">
                <a16:creationId xmlns:a16="http://schemas.microsoft.com/office/drawing/2014/main" id="{BC69D14F-3344-4C83-836B-6DC0D3C537AF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Satellitenwohnungen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599B393-8847-403C-A160-F1BE69C68438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4" grpId="0"/>
      <p:bldP spid="28" grpId="0" animBg="1"/>
      <p:bldP spid="65" grpId="0"/>
      <p:bldP spid="32" grpId="0" animBg="1"/>
      <p:bldP spid="66" grpId="0"/>
      <p:bldP spid="35" grpId="0" animBg="1"/>
      <p:bldP spid="67" grpId="0"/>
      <p:bldP spid="40" grpId="0" animBg="1"/>
      <p:bldP spid="68" grpId="0"/>
      <p:bldP spid="43" grpId="0" animBg="1"/>
      <p:bldP spid="69" grpId="0"/>
      <p:bldP spid="45" grpId="0" animBg="1"/>
      <p:bldP spid="70" grpId="0"/>
      <p:bldP spid="48" grpId="0" animBg="1"/>
      <p:bldP spid="71" grpId="0"/>
      <p:bldP spid="75" grpId="0"/>
      <p:bldP spid="44" grpId="0" build="p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2">
            <a:extLst>
              <a:ext uri="{FF2B5EF4-FFF2-40B4-BE49-F238E27FC236}">
                <a16:creationId xmlns:a16="http://schemas.microsoft.com/office/drawing/2014/main" id="{37431A51-8F38-4EAA-BB69-DED7A74789C7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579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dirty="0"/>
              <a:t>Satellitenwohnungen</a:t>
            </a:r>
          </a:p>
        </p:txBody>
      </p:sp>
      <p:sp>
        <p:nvSpPr>
          <p:cNvPr id="5" name="Inhaltsplatzhalter 9">
            <a:extLst>
              <a:ext uri="{FF2B5EF4-FFF2-40B4-BE49-F238E27FC236}">
                <a16:creationId xmlns:a16="http://schemas.microsoft.com/office/drawing/2014/main" id="{883BACDE-A298-48A6-B46C-4288BA6FB729}"/>
              </a:ext>
            </a:extLst>
          </p:cNvPr>
          <p:cNvSpPr txBox="1">
            <a:spLocks/>
          </p:cNvSpPr>
          <p:nvPr/>
        </p:nvSpPr>
        <p:spPr>
          <a:xfrm>
            <a:off x="371475" y="1997964"/>
            <a:ext cx="11449050" cy="412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>
                <a:solidFill>
                  <a:srgbClr val="005791"/>
                </a:solidFill>
              </a:rPr>
              <a:t>Lehren und Empfehlungen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aus Vermietungsprozess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für bauliche Gestaltung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Erfahrungen mit Gruppenprozessen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D4D6286-D1AC-4394-B02D-FE54AED00847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Gebäude, Tisch, sitzend, Küche enthält.&#10;&#10;Automatisch generierte Beschreibung">
            <a:extLst>
              <a:ext uri="{FF2B5EF4-FFF2-40B4-BE49-F238E27FC236}">
                <a16:creationId xmlns:a16="http://schemas.microsoft.com/office/drawing/2014/main" id="{123EFF36-FCEA-49AF-85AE-6FAC37396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2" b="42"/>
          <a:stretch>
            <a:fillRect/>
          </a:stretch>
        </p:blipFill>
        <p:spPr>
          <a:xfrm>
            <a:off x="371475" y="1572768"/>
            <a:ext cx="11449050" cy="491693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75AA45B-2C6D-4254-ADAD-0622609BD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Gewerbe</a:t>
            </a:r>
            <a:br>
              <a:rPr lang="de-CH" dirty="0"/>
            </a:br>
            <a:r>
              <a:rPr lang="de-CH" dirty="0"/>
              <a:t>Konzept und Struktur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794036" y="6476469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Johannes Marburg</a:t>
            </a:r>
          </a:p>
        </p:txBody>
      </p:sp>
    </p:spTree>
    <p:extLst>
      <p:ext uri="{BB962C8B-B14F-4D97-AF65-F5344CB8AC3E}">
        <p14:creationId xmlns:p14="http://schemas.microsoft.com/office/powerpoint/2010/main" val="672024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123EFF36-FCEA-49AF-85AE-6FAC37396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376232" y="1572768"/>
            <a:ext cx="11439535" cy="491693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75AA45B-2C6D-4254-ADAD-0622609BD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Gewerbe</a:t>
            </a:r>
            <a:br>
              <a:rPr lang="de-CH" dirty="0"/>
            </a:br>
            <a:r>
              <a:rPr lang="de-CH" dirty="0"/>
              <a:t>Beitrag zum Quartier und Quartierleben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0412676-B15D-456F-8A85-579B0CF35788}"/>
              </a:ext>
            </a:extLst>
          </p:cNvPr>
          <p:cNvSpPr txBox="1"/>
          <p:nvPr/>
        </p:nvSpPr>
        <p:spPr>
          <a:xfrm>
            <a:off x="10794036" y="6476469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Johannes Marburg</a:t>
            </a:r>
          </a:p>
        </p:txBody>
      </p:sp>
    </p:spTree>
    <p:extLst>
      <p:ext uri="{BB962C8B-B14F-4D97-AF65-F5344CB8AC3E}">
        <p14:creationId xmlns:p14="http://schemas.microsoft.com/office/powerpoint/2010/main" val="421160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2">
            <a:extLst>
              <a:ext uri="{FF2B5EF4-FFF2-40B4-BE49-F238E27FC236}">
                <a16:creationId xmlns:a16="http://schemas.microsoft.com/office/drawing/2014/main" id="{5AE2CA10-1487-45EB-9D42-DD1F1CE87D93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579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dirty="0"/>
              <a:t>Gewerbe</a:t>
            </a:r>
          </a:p>
        </p:txBody>
      </p:sp>
      <p:sp>
        <p:nvSpPr>
          <p:cNvPr id="5" name="Inhaltsplatzhalter 9">
            <a:extLst>
              <a:ext uri="{FF2B5EF4-FFF2-40B4-BE49-F238E27FC236}">
                <a16:creationId xmlns:a16="http://schemas.microsoft.com/office/drawing/2014/main" id="{A547CA82-32A4-458C-88DE-09709DBCC415}"/>
              </a:ext>
            </a:extLst>
          </p:cNvPr>
          <p:cNvSpPr txBox="1">
            <a:spLocks/>
          </p:cNvSpPr>
          <p:nvPr/>
        </p:nvSpPr>
        <p:spPr>
          <a:xfrm>
            <a:off x="371475" y="1997964"/>
            <a:ext cx="11449050" cy="412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>
                <a:solidFill>
                  <a:srgbClr val="005791"/>
                </a:solidFill>
              </a:rPr>
              <a:t>Lehren und Empfehlungen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Ressourcenplanung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Spezifische Anforderungen der Gewerbevermietung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Anforderungen an die Gewerberäume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6C9CA47-C1A2-497F-8A0C-9D19B928A196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5817C01-73AE-43D9-A231-360E54AC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Leuchtturmprojekt</a:t>
            </a:r>
          </a:p>
        </p:txBody>
      </p:sp>
      <p:sp>
        <p:nvSpPr>
          <p:cNvPr id="7" name="Inhaltsplatzhalter 9">
            <a:extLst>
              <a:ext uri="{FF2B5EF4-FFF2-40B4-BE49-F238E27FC236}">
                <a16:creationId xmlns:a16="http://schemas.microsoft.com/office/drawing/2014/main" id="{38FF7859-FD82-418E-A29D-5F51AF3FDF4B}"/>
              </a:ext>
            </a:extLst>
          </p:cNvPr>
          <p:cNvSpPr txBox="1">
            <a:spLocks/>
          </p:cNvSpPr>
          <p:nvPr/>
        </p:nvSpPr>
        <p:spPr>
          <a:xfrm>
            <a:off x="371475" y="1997964"/>
            <a:ext cx="11449050" cy="412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Städtebauliches Konzept: Ein Quartier entsteht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Vielfalt der </a:t>
            </a:r>
            <a:r>
              <a:rPr lang="de-CH" dirty="0" err="1"/>
              <a:t>Bewohner_innen</a:t>
            </a:r>
            <a:r>
              <a:rPr lang="de-CH" dirty="0"/>
              <a:t>: Inklusion inklusive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Rahmenbedingungen für Mitwirkung und Selbstorganisation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Potential als Wohn- und Lebensort für ältere Menschen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Soziale und ökologische Nachhaltigkeit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Angepasste Organisationsstruktur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C73F2C4-CF68-4784-8D7B-757664373B59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7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C0F2AE5C-2A15-4AD5-ACDA-1688B3DC5E50}"/>
              </a:ext>
            </a:extLst>
          </p:cNvPr>
          <p:cNvSpPr/>
          <p:nvPr/>
        </p:nvSpPr>
        <p:spPr>
          <a:xfrm>
            <a:off x="371475" y="1963431"/>
            <a:ext cx="11449050" cy="4526270"/>
          </a:xfrm>
          <a:prstGeom prst="rect">
            <a:avLst/>
          </a:prstGeom>
          <a:solidFill>
            <a:srgbClr val="CDCB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EE3A11-6559-4166-9093-61ADAF8E1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77490"/>
            <a:ext cx="11449050" cy="320385"/>
          </a:xfrm>
        </p:spPr>
        <p:txBody>
          <a:bodyPr/>
          <a:lstStyle/>
          <a:p>
            <a:r>
              <a:rPr lang="de-CH" b="1" dirty="0"/>
              <a:t>Beispiel Aufgaben und Schnittstellen Réception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F626332-6F46-461E-848E-6A49C70AD598}"/>
              </a:ext>
            </a:extLst>
          </p:cNvPr>
          <p:cNvSpPr txBox="1">
            <a:spLocks/>
          </p:cNvSpPr>
          <p:nvPr/>
        </p:nvSpPr>
        <p:spPr>
          <a:xfrm>
            <a:off x="371475" y="1963431"/>
            <a:ext cx="11449050" cy="45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72000" tIns="72000" rIns="72000" bIns="7200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latin typeface="Arial Narrow" panose="020B0606020202030204" pitchFamily="34" charset="0"/>
              </a:rPr>
              <a:t>Geschäftsstelle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70506EC-8EFD-40B3-AECD-5592CFC88779}"/>
              </a:ext>
            </a:extLst>
          </p:cNvPr>
          <p:cNvSpPr/>
          <p:nvPr/>
        </p:nvSpPr>
        <p:spPr>
          <a:xfrm>
            <a:off x="748177" y="2752268"/>
            <a:ext cx="1080000" cy="1080000"/>
          </a:xfrm>
          <a:prstGeom prst="ellipse">
            <a:avLst/>
          </a:prstGeom>
          <a:solidFill>
            <a:srgbClr val="8888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GL-Assistenz</a:t>
            </a:r>
            <a:endParaRPr lang="de-CH" sz="1400" b="1" dirty="0">
              <a:latin typeface="Arial Narrow" panose="020B060602020203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DB87FBB-4ABA-4030-BE55-07C2D8765B8D}"/>
              </a:ext>
            </a:extLst>
          </p:cNvPr>
          <p:cNvSpPr/>
          <p:nvPr/>
        </p:nvSpPr>
        <p:spPr>
          <a:xfrm>
            <a:off x="2671306" y="2752268"/>
            <a:ext cx="1080000" cy="1080000"/>
          </a:xfrm>
          <a:prstGeom prst="ellipse">
            <a:avLst/>
          </a:prstGeom>
          <a:solidFill>
            <a:srgbClr val="8888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Partizipation</a:t>
            </a:r>
            <a:endParaRPr lang="de-CH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78CB0DE-9919-448E-9DAC-71F416FC25C5}"/>
              </a:ext>
            </a:extLst>
          </p:cNvPr>
          <p:cNvSpPr/>
          <p:nvPr/>
        </p:nvSpPr>
        <p:spPr>
          <a:xfrm>
            <a:off x="4594435" y="2752268"/>
            <a:ext cx="1080000" cy="1080000"/>
          </a:xfrm>
          <a:prstGeom prst="ellipse">
            <a:avLst/>
          </a:prstGeom>
          <a:solidFill>
            <a:srgbClr val="8888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 err="1">
                <a:latin typeface="Arial Narrow" panose="020B0606020202030204" pitchFamily="34" charset="0"/>
              </a:rPr>
              <a:t>Kommuni</a:t>
            </a:r>
            <a:r>
              <a:rPr lang="de-CH" sz="1100" b="1" dirty="0">
                <a:latin typeface="Arial Narrow" panose="020B0606020202030204" pitchFamily="34" charset="0"/>
              </a:rPr>
              <a:t>-kation</a:t>
            </a:r>
            <a:endParaRPr lang="de-CH" sz="1400" b="1" dirty="0">
              <a:latin typeface="Arial Narrow" panose="020B060602020203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ECD19F1-796B-41E6-9B9F-7B4D9C75BF86}"/>
              </a:ext>
            </a:extLst>
          </p:cNvPr>
          <p:cNvSpPr/>
          <p:nvPr/>
        </p:nvSpPr>
        <p:spPr>
          <a:xfrm>
            <a:off x="6517564" y="2752268"/>
            <a:ext cx="1080000" cy="1080000"/>
          </a:xfrm>
          <a:prstGeom prst="ellipse">
            <a:avLst/>
          </a:prstGeom>
          <a:solidFill>
            <a:srgbClr val="8888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Buchhaltung</a:t>
            </a:r>
            <a:endParaRPr lang="de-CH" sz="1400" b="1" dirty="0">
              <a:latin typeface="Arial Narrow" panose="020B060602020203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D36F28F-61F4-45ED-83E2-7F38FF717117}"/>
              </a:ext>
            </a:extLst>
          </p:cNvPr>
          <p:cNvSpPr/>
          <p:nvPr/>
        </p:nvSpPr>
        <p:spPr>
          <a:xfrm>
            <a:off x="748177" y="5703083"/>
            <a:ext cx="1080000" cy="671715"/>
          </a:xfrm>
          <a:prstGeom prst="rect">
            <a:avLst/>
          </a:prstGeom>
          <a:solidFill>
            <a:srgbClr val="002A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Besuchende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D5E85D3-98D6-4753-B5EC-4CF298E4ED13}"/>
              </a:ext>
            </a:extLst>
          </p:cNvPr>
          <p:cNvSpPr/>
          <p:nvPr/>
        </p:nvSpPr>
        <p:spPr>
          <a:xfrm>
            <a:off x="3953392" y="5703084"/>
            <a:ext cx="1080000" cy="671715"/>
          </a:xfrm>
          <a:prstGeom prst="rect">
            <a:avLst/>
          </a:prstGeom>
          <a:solidFill>
            <a:srgbClr val="C98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Gäste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4812A98-0B54-4ABC-BDBA-484DB4492DFD}"/>
              </a:ext>
            </a:extLst>
          </p:cNvPr>
          <p:cNvSpPr/>
          <p:nvPr/>
        </p:nvSpPr>
        <p:spPr>
          <a:xfrm>
            <a:off x="7087114" y="5703084"/>
            <a:ext cx="1080000" cy="671715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Wohnungs-</a:t>
            </a:r>
          </a:p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mietende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02FCB63-74C5-41BB-8A6D-3585A6FDD3F4}"/>
              </a:ext>
            </a:extLst>
          </p:cNvPr>
          <p:cNvSpPr/>
          <p:nvPr/>
        </p:nvSpPr>
        <p:spPr>
          <a:xfrm>
            <a:off x="10363823" y="5742087"/>
            <a:ext cx="1080000" cy="671715"/>
          </a:xfrm>
          <a:prstGeom prst="rect">
            <a:avLst/>
          </a:prstGeom>
          <a:solidFill>
            <a:srgbClr val="F5A7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Gewerbe-</a:t>
            </a:r>
          </a:p>
          <a:p>
            <a:pPr algn="ctr"/>
            <a:r>
              <a:rPr lang="de-CH" sz="1100" b="1" dirty="0">
                <a:latin typeface="Arial Narrow" panose="020B0606020202030204" pitchFamily="34" charset="0"/>
              </a:rPr>
              <a:t>mietende</a:t>
            </a:r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ED0FC87B-571F-472F-9AFF-4D733BECB134}"/>
              </a:ext>
            </a:extLst>
          </p:cNvPr>
          <p:cNvCxnSpPr>
            <a:cxnSpLocks/>
            <a:stCxn id="23" idx="0"/>
            <a:endCxn id="18" idx="3"/>
          </p:cNvCxnSpPr>
          <p:nvPr/>
        </p:nvCxnSpPr>
        <p:spPr>
          <a:xfrm rot="5400000" flipH="1" flipV="1">
            <a:off x="3257469" y="3246391"/>
            <a:ext cx="487401" cy="4425985"/>
          </a:xfrm>
          <a:prstGeom prst="bentConnector3">
            <a:avLst/>
          </a:prstGeom>
          <a:ln>
            <a:solidFill>
              <a:srgbClr val="002A4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F93B3239-F1BD-4CD4-A424-B0ECC28C700D}"/>
              </a:ext>
            </a:extLst>
          </p:cNvPr>
          <p:cNvCxnSpPr>
            <a:stCxn id="26" idx="0"/>
            <a:endCxn id="18" idx="5"/>
          </p:cNvCxnSpPr>
          <p:nvPr/>
        </p:nvCxnSpPr>
        <p:spPr>
          <a:xfrm rot="16200000" flipV="1">
            <a:off x="8427629" y="3265892"/>
            <a:ext cx="526405" cy="4425985"/>
          </a:xfrm>
          <a:prstGeom prst="bentConnector3">
            <a:avLst/>
          </a:prstGeom>
          <a:ln>
            <a:solidFill>
              <a:srgbClr val="F5A7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E05D49A1-69CD-4612-BC87-311E5F2943AB}"/>
              </a:ext>
            </a:extLst>
          </p:cNvPr>
          <p:cNvCxnSpPr>
            <a:cxnSpLocks/>
            <a:stCxn id="18" idx="7"/>
            <a:endCxn id="35" idx="2"/>
          </p:cNvCxnSpPr>
          <p:nvPr/>
        </p:nvCxnSpPr>
        <p:spPr>
          <a:xfrm rot="5400000" flipH="1" flipV="1">
            <a:off x="7772873" y="2537441"/>
            <a:ext cx="619531" cy="3209601"/>
          </a:xfrm>
          <a:prstGeom prst="bentConnector3">
            <a:avLst>
              <a:gd name="adj1" fmla="val 50000"/>
            </a:avLst>
          </a:prstGeom>
          <a:ln>
            <a:solidFill>
              <a:srgbClr val="575C4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Verbinder: gewinkelt 47">
            <a:extLst>
              <a:ext uri="{FF2B5EF4-FFF2-40B4-BE49-F238E27FC236}">
                <a16:creationId xmlns:a16="http://schemas.microsoft.com/office/drawing/2014/main" id="{09C07B2E-7DDF-4732-8529-2D737809F642}"/>
              </a:ext>
            </a:extLst>
          </p:cNvPr>
          <p:cNvCxnSpPr>
            <a:cxnSpLocks/>
            <a:stCxn id="18" idx="1"/>
            <a:endCxn id="9" idx="4"/>
          </p:cNvCxnSpPr>
          <p:nvPr/>
        </p:nvCxnSpPr>
        <p:spPr>
          <a:xfrm rot="16200000" flipV="1">
            <a:off x="4152865" y="2890709"/>
            <a:ext cx="619738" cy="2502856"/>
          </a:xfrm>
          <a:prstGeom prst="bentConnector3">
            <a:avLst/>
          </a:prstGeom>
          <a:ln>
            <a:solidFill>
              <a:srgbClr val="575C4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Verbinder: gewinkelt 50">
            <a:extLst>
              <a:ext uri="{FF2B5EF4-FFF2-40B4-BE49-F238E27FC236}">
                <a16:creationId xmlns:a16="http://schemas.microsoft.com/office/drawing/2014/main" id="{49ADD576-612B-4F94-963D-2E7CE0AD1B10}"/>
              </a:ext>
            </a:extLst>
          </p:cNvPr>
          <p:cNvCxnSpPr>
            <a:cxnSpLocks/>
            <a:stCxn id="18" idx="0"/>
            <a:endCxn id="37" idx="0"/>
          </p:cNvCxnSpPr>
          <p:nvPr/>
        </p:nvCxnSpPr>
        <p:spPr>
          <a:xfrm rot="5400000" flipH="1" flipV="1">
            <a:off x="8160896" y="1780918"/>
            <a:ext cx="448030" cy="4577823"/>
          </a:xfrm>
          <a:prstGeom prst="bentConnector3">
            <a:avLst>
              <a:gd name="adj1" fmla="val 50000"/>
            </a:avLst>
          </a:prstGeom>
          <a:ln>
            <a:solidFill>
              <a:srgbClr val="575C4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Verbinder: gewinkelt 58">
            <a:extLst>
              <a:ext uri="{FF2B5EF4-FFF2-40B4-BE49-F238E27FC236}">
                <a16:creationId xmlns:a16="http://schemas.microsoft.com/office/drawing/2014/main" id="{31FF2D8F-38FF-4326-A31E-94BB786459CA}"/>
              </a:ext>
            </a:extLst>
          </p:cNvPr>
          <p:cNvCxnSpPr>
            <a:cxnSpLocks/>
          </p:cNvCxnSpPr>
          <p:nvPr/>
        </p:nvCxnSpPr>
        <p:spPr>
          <a:xfrm flipV="1">
            <a:off x="5016058" y="5354942"/>
            <a:ext cx="900000" cy="684000"/>
          </a:xfrm>
          <a:prstGeom prst="bentConnector3">
            <a:avLst>
              <a:gd name="adj1" fmla="val 100057"/>
            </a:avLst>
          </a:prstGeom>
          <a:ln>
            <a:solidFill>
              <a:srgbClr val="C980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DA2053EA-6526-4E98-9FFB-2BD6113F84D7}"/>
              </a:ext>
            </a:extLst>
          </p:cNvPr>
          <p:cNvCxnSpPr>
            <a:cxnSpLocks/>
          </p:cNvCxnSpPr>
          <p:nvPr/>
        </p:nvCxnSpPr>
        <p:spPr>
          <a:xfrm rot="10800000">
            <a:off x="6187118" y="5354941"/>
            <a:ext cx="900000" cy="684000"/>
          </a:xfrm>
          <a:prstGeom prst="bentConnector2">
            <a:avLst/>
          </a:prstGeom>
          <a:ln>
            <a:solidFill>
              <a:srgbClr val="00579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33F96743-3940-44F9-952A-F588CD9F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400" b="1" dirty="0">
                <a:solidFill>
                  <a:srgbClr val="005791"/>
                </a:solidFill>
              </a:rPr>
              <a:t>Organisation und Abläufe in der Geschäftsstelle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4172A03-4A45-4606-AD08-40C5EF10210E}"/>
              </a:ext>
            </a:extLst>
          </p:cNvPr>
          <p:cNvGrpSpPr/>
          <p:nvPr/>
        </p:nvGrpSpPr>
        <p:grpSpPr>
          <a:xfrm>
            <a:off x="6302164" y="4296123"/>
            <a:ext cx="1614065" cy="1080000"/>
            <a:chOff x="6302164" y="4296123"/>
            <a:chExt cx="1614065" cy="108000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0CD4838-D17F-4882-86FA-1CD2B096D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02164" y="4296123"/>
              <a:ext cx="1614065" cy="1080000"/>
            </a:xfrm>
            <a:prstGeom prst="rect">
              <a:avLst/>
            </a:prstGeom>
          </p:spPr>
        </p:pic>
        <p:sp>
          <p:nvSpPr>
            <p:cNvPr id="31" name="Inhaltsplatzhalter 2">
              <a:extLst>
                <a:ext uri="{FF2B5EF4-FFF2-40B4-BE49-F238E27FC236}">
                  <a16:creationId xmlns:a16="http://schemas.microsoft.com/office/drawing/2014/main" id="{11233267-38C7-4918-A3A1-9EC92C8071F7}"/>
                </a:ext>
              </a:extLst>
            </p:cNvPr>
            <p:cNvSpPr txBox="1">
              <a:spLocks/>
            </p:cNvSpPr>
            <p:nvPr/>
          </p:nvSpPr>
          <p:spPr>
            <a:xfrm>
              <a:off x="6842164" y="4742605"/>
              <a:ext cx="1035549" cy="207741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>
                  <a:solidFill>
                    <a:srgbClr val="575C43"/>
                  </a:solidFill>
                  <a:latin typeface="Arial Narrow" panose="020B0606020202030204" pitchFamily="34" charset="0"/>
                </a:rPr>
                <a:t>Seminarbetrieb</a:t>
              </a:r>
              <a:endParaRPr lang="de-CH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D5B7A95-AE08-4574-9323-A18704E701FC}"/>
              </a:ext>
            </a:extLst>
          </p:cNvPr>
          <p:cNvGrpSpPr/>
          <p:nvPr/>
        </p:nvGrpSpPr>
        <p:grpSpPr>
          <a:xfrm>
            <a:off x="4345040" y="4307595"/>
            <a:ext cx="1376703" cy="1080000"/>
            <a:chOff x="4345040" y="4307595"/>
            <a:chExt cx="1376703" cy="108000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B902451-A53B-49A8-80BB-AD2924297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45040" y="4307595"/>
              <a:ext cx="1376703" cy="1080000"/>
            </a:xfrm>
            <a:prstGeom prst="rect">
              <a:avLst/>
            </a:prstGeom>
            <a:effectLst/>
          </p:spPr>
        </p:pic>
        <p:sp>
          <p:nvSpPr>
            <p:cNvPr id="34" name="Inhaltsplatzhalter 2">
              <a:extLst>
                <a:ext uri="{FF2B5EF4-FFF2-40B4-BE49-F238E27FC236}">
                  <a16:creationId xmlns:a16="http://schemas.microsoft.com/office/drawing/2014/main" id="{CA9B01B6-3414-4183-925F-F71190D44DA9}"/>
                </a:ext>
              </a:extLst>
            </p:cNvPr>
            <p:cNvSpPr txBox="1">
              <a:spLocks/>
            </p:cNvSpPr>
            <p:nvPr/>
          </p:nvSpPr>
          <p:spPr>
            <a:xfrm>
              <a:off x="4542405" y="4742605"/>
              <a:ext cx="646815" cy="18703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Gästehaus</a:t>
              </a:r>
              <a:endParaRPr lang="de-CH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0C7EEBAB-9CC3-4FCA-BD49-04590473558B}"/>
              </a:ext>
            </a:extLst>
          </p:cNvPr>
          <p:cNvSpPr/>
          <p:nvPr/>
        </p:nvSpPr>
        <p:spPr>
          <a:xfrm>
            <a:off x="5556000" y="4293844"/>
            <a:ext cx="1080000" cy="1080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100" b="1" dirty="0" err="1">
                <a:latin typeface="Arial Narrow" panose="020B0606020202030204" pitchFamily="34" charset="0"/>
              </a:rPr>
              <a:t>Réception</a:t>
            </a:r>
            <a:endParaRPr lang="de-CH" sz="14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71E8C5E-D284-4D28-9EAD-C7E24E4E52C8}"/>
              </a:ext>
            </a:extLst>
          </p:cNvPr>
          <p:cNvGrpSpPr/>
          <p:nvPr/>
        </p:nvGrpSpPr>
        <p:grpSpPr>
          <a:xfrm>
            <a:off x="8913885" y="2752475"/>
            <a:ext cx="2529006" cy="1093339"/>
            <a:chOff x="8913885" y="2752475"/>
            <a:chExt cx="2529006" cy="1093339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84351E12-3D66-445C-9557-36ECC05214D4}"/>
                </a:ext>
              </a:extLst>
            </p:cNvPr>
            <p:cNvGrpSpPr/>
            <p:nvPr/>
          </p:nvGrpSpPr>
          <p:grpSpPr>
            <a:xfrm>
              <a:off x="8999087" y="2752475"/>
              <a:ext cx="2363088" cy="1093339"/>
              <a:chOff x="8999087" y="2752475"/>
              <a:chExt cx="2363088" cy="1093339"/>
            </a:xfrm>
          </p:grpSpPr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CB84F9D2-F14D-4776-B23B-1C37C050E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999087" y="2752475"/>
                <a:ext cx="1376703" cy="1080000"/>
              </a:xfrm>
              <a:prstGeom prst="rect">
                <a:avLst/>
              </a:prstGeom>
              <a:effectLst/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520908FC-E637-4ABC-BF1F-CA969E28A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>
                <a:off x="9985472" y="2765814"/>
                <a:ext cx="1376703" cy="1080000"/>
              </a:xfrm>
              <a:prstGeom prst="rect">
                <a:avLst/>
              </a:prstGeom>
              <a:effectLst/>
            </p:spPr>
          </p:pic>
        </p:grpSp>
        <p:sp>
          <p:nvSpPr>
            <p:cNvPr id="41" name="Inhaltsplatzhalter 2">
              <a:extLst>
                <a:ext uri="{FF2B5EF4-FFF2-40B4-BE49-F238E27FC236}">
                  <a16:creationId xmlns:a16="http://schemas.microsoft.com/office/drawing/2014/main" id="{CA4127C4-D79D-4C9B-8576-8E03925F1BE5}"/>
                </a:ext>
              </a:extLst>
            </p:cNvPr>
            <p:cNvSpPr txBox="1">
              <a:spLocks/>
            </p:cNvSpPr>
            <p:nvPr/>
          </p:nvSpPr>
          <p:spPr>
            <a:xfrm>
              <a:off x="8913885" y="2882353"/>
              <a:ext cx="1213618" cy="7473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Bewirt</a:t>
              </a:r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-</a:t>
              </a:r>
              <a:b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CH" sz="11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schaftung</a:t>
              </a:r>
              <a:b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&amp;</a:t>
              </a:r>
              <a:b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Vermietung</a:t>
              </a:r>
            </a:p>
          </p:txBody>
        </p:sp>
        <p:sp>
          <p:nvSpPr>
            <p:cNvPr id="42" name="Inhaltsplatzhalter 2">
              <a:extLst>
                <a:ext uri="{FF2B5EF4-FFF2-40B4-BE49-F238E27FC236}">
                  <a16:creationId xmlns:a16="http://schemas.microsoft.com/office/drawing/2014/main" id="{28F3A61E-35FD-4901-96FB-0AFADFD71652}"/>
                </a:ext>
              </a:extLst>
            </p:cNvPr>
            <p:cNvSpPr txBox="1">
              <a:spLocks/>
            </p:cNvSpPr>
            <p:nvPr/>
          </p:nvSpPr>
          <p:spPr>
            <a:xfrm>
              <a:off x="10229273" y="3047848"/>
              <a:ext cx="1213618" cy="41638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3619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69875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225" indent="-2667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435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5100" indent="-271463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Haus-</a:t>
              </a:r>
              <a:br>
                <a:rPr lang="de-CH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CH" sz="11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wartung</a:t>
              </a:r>
              <a:endParaRPr lang="de-CH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A29C072-00A3-4D19-948C-DFD81609FB68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23" grpId="0" animBg="1"/>
      <p:bldP spid="24" grpId="0" animBg="1"/>
      <p:bldP spid="25" grpId="0" animBg="1"/>
      <p:bldP spid="26" grpId="0" animBg="1"/>
      <p:bldP spid="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DD2129E-8F34-4CE8-82E8-0389B1EA3040}"/>
              </a:ext>
            </a:extLst>
          </p:cNvPr>
          <p:cNvSpPr txBox="1">
            <a:spLocks/>
          </p:cNvSpPr>
          <p:nvPr/>
        </p:nvSpPr>
        <p:spPr>
          <a:xfrm>
            <a:off x="371474" y="1569290"/>
            <a:ext cx="9001125" cy="3056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CC400022-BB62-44F1-97A1-C9CB9323D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500855"/>
              </p:ext>
            </p:extLst>
          </p:nvPr>
        </p:nvGraphicFramePr>
        <p:xfrm>
          <a:off x="2982262" y="2209752"/>
          <a:ext cx="7829550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343C740-75A1-41D3-BE0C-51932F6B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1788"/>
            <a:ext cx="11449050" cy="1143000"/>
          </a:xfrm>
        </p:spPr>
        <p:txBody>
          <a:bodyPr/>
          <a:lstStyle/>
          <a:p>
            <a:r>
              <a:rPr lang="de-CH" sz="3400" b="1" dirty="0">
                <a:solidFill>
                  <a:srgbClr val="005791"/>
                </a:solidFill>
              </a:rPr>
              <a:t>Beurteilung der Baugenossenschaft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962743C-1FAC-415E-9F19-C7AF1E8BD296}"/>
              </a:ext>
            </a:extLst>
          </p:cNvPr>
          <p:cNvSpPr txBox="1">
            <a:spLocks/>
          </p:cNvSpPr>
          <p:nvPr/>
        </p:nvSpPr>
        <p:spPr>
          <a:xfrm>
            <a:off x="371475" y="1677490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Zufriedenheit mit der Baugenossenschaft insgesamt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256E2B9-D84E-431E-9C2D-B009E08A77E0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2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Gebäude, draußen, sitzend, Bürgersteig enthält.&#10;&#10;Automatisch generierte Beschreibung">
            <a:extLst>
              <a:ext uri="{FF2B5EF4-FFF2-40B4-BE49-F238E27FC236}">
                <a16:creationId xmlns:a16="http://schemas.microsoft.com/office/drawing/2014/main" id="{1C465A77-CE7E-4F68-867C-27ECC0F455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2" b="42"/>
          <a:stretch>
            <a:fillRect/>
          </a:stretch>
        </p:blipFill>
        <p:spPr>
          <a:xfrm>
            <a:off x="371475" y="1572768"/>
            <a:ext cx="11449050" cy="4916931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Infrastruktur und Räume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687B69D-3756-43C2-8289-79D496F6BD71}"/>
              </a:ext>
            </a:extLst>
          </p:cNvPr>
          <p:cNvSpPr txBox="1"/>
          <p:nvPr/>
        </p:nvSpPr>
        <p:spPr>
          <a:xfrm>
            <a:off x="10794036" y="6476469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Johannes Marburg</a:t>
            </a:r>
          </a:p>
        </p:txBody>
      </p:sp>
    </p:spTree>
    <p:extLst>
      <p:ext uri="{BB962C8B-B14F-4D97-AF65-F5344CB8AC3E}">
        <p14:creationId xmlns:p14="http://schemas.microsoft.com/office/powerpoint/2010/main" val="308981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5064DC5D-AE7D-450A-A21E-1F8B5280C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47782"/>
              </p:ext>
            </p:extLst>
          </p:nvPr>
        </p:nvGraphicFramePr>
        <p:xfrm>
          <a:off x="3753443" y="1515528"/>
          <a:ext cx="717486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12B4D72-5C99-4437-B1E5-479EBB3C45C7}"/>
              </a:ext>
            </a:extLst>
          </p:cNvPr>
          <p:cNvSpPr txBox="1">
            <a:spLocks/>
          </p:cNvSpPr>
          <p:nvPr/>
        </p:nvSpPr>
        <p:spPr>
          <a:xfrm>
            <a:off x="371475" y="1677490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Nutzung der Infrastruktur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6F853C32-342D-4D7B-A099-93FF0F85CB8D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Infrastruktur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448694C-E397-4E54-ADEF-48E8515D397C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C03C84-3342-49B5-B995-AEEA4A0D9AA3}"/>
              </a:ext>
            </a:extLst>
          </p:cNvPr>
          <p:cNvGrpSpPr/>
          <p:nvPr/>
        </p:nvGrpSpPr>
        <p:grpSpPr>
          <a:xfrm>
            <a:off x="371475" y="2197065"/>
            <a:ext cx="9572627" cy="3621557"/>
            <a:chOff x="371475" y="2197065"/>
            <a:chExt cx="9572627" cy="3621557"/>
          </a:xfrm>
        </p:grpSpPr>
        <p:sp>
          <p:nvSpPr>
            <p:cNvPr id="8" name="Titel 1">
              <a:extLst>
                <a:ext uri="{FF2B5EF4-FFF2-40B4-BE49-F238E27FC236}">
                  <a16:creationId xmlns:a16="http://schemas.microsoft.com/office/drawing/2014/main" id="{9E993149-A88A-4081-B3EC-5DB4832CD484}"/>
                </a:ext>
              </a:extLst>
            </p:cNvPr>
            <p:cNvSpPr txBox="1">
              <a:spLocks/>
            </p:cNvSpPr>
            <p:nvPr/>
          </p:nvSpPr>
          <p:spPr>
            <a:xfrm>
              <a:off x="371475" y="5602622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sz="1200" dirty="0">
                  <a:latin typeface="Arial Narrow" panose="020B0606020202030204" pitchFamily="34" charset="0"/>
                </a:rPr>
                <a:t>0%</a:t>
              </a:r>
            </a:p>
          </p:txBody>
        </p:sp>
        <p:sp>
          <p:nvSpPr>
            <p:cNvPr id="9" name="Titel 1">
              <a:extLst>
                <a:ext uri="{FF2B5EF4-FFF2-40B4-BE49-F238E27FC236}">
                  <a16:creationId xmlns:a16="http://schemas.microsoft.com/office/drawing/2014/main" id="{4D3B1277-5249-471A-8F81-6DB6FCD2C00D}"/>
                </a:ext>
              </a:extLst>
            </p:cNvPr>
            <p:cNvSpPr txBox="1">
              <a:spLocks/>
            </p:cNvSpPr>
            <p:nvPr/>
          </p:nvSpPr>
          <p:spPr>
            <a:xfrm>
              <a:off x="2071714" y="5602622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20%</a:t>
              </a:r>
            </a:p>
          </p:txBody>
        </p:sp>
        <p:sp>
          <p:nvSpPr>
            <p:cNvPr id="10" name="Titel 1">
              <a:extLst>
                <a:ext uri="{FF2B5EF4-FFF2-40B4-BE49-F238E27FC236}">
                  <a16:creationId xmlns:a16="http://schemas.microsoft.com/office/drawing/2014/main" id="{274573D9-DD16-4206-9C00-6B99A5360F6F}"/>
                </a:ext>
              </a:extLst>
            </p:cNvPr>
            <p:cNvSpPr txBox="1">
              <a:spLocks/>
            </p:cNvSpPr>
            <p:nvPr/>
          </p:nvSpPr>
          <p:spPr>
            <a:xfrm>
              <a:off x="3984525" y="5602622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40%</a:t>
              </a:r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ED762968-7F67-40A2-B12B-ED6866156836}"/>
                </a:ext>
              </a:extLst>
            </p:cNvPr>
            <p:cNvSpPr txBox="1">
              <a:spLocks/>
            </p:cNvSpPr>
            <p:nvPr/>
          </p:nvSpPr>
          <p:spPr>
            <a:xfrm>
              <a:off x="5897336" y="5602622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60%</a:t>
              </a:r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754A377D-D408-449D-A0DE-035663F63BAA}"/>
                </a:ext>
              </a:extLst>
            </p:cNvPr>
            <p:cNvSpPr txBox="1">
              <a:spLocks/>
            </p:cNvSpPr>
            <p:nvPr/>
          </p:nvSpPr>
          <p:spPr>
            <a:xfrm>
              <a:off x="7815918" y="5602622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80%</a:t>
              </a:r>
            </a:p>
          </p:txBody>
        </p:sp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E257EEC9-D9C9-45F9-A946-CE1EE19B6021}"/>
                </a:ext>
              </a:extLst>
            </p:cNvPr>
            <p:cNvSpPr txBox="1">
              <a:spLocks/>
            </p:cNvSpPr>
            <p:nvPr/>
          </p:nvSpPr>
          <p:spPr>
            <a:xfrm>
              <a:off x="9512102" y="5602622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de-DE" sz="1200" dirty="0">
                  <a:latin typeface="Arial Narrow" panose="020B0606020202030204" pitchFamily="34" charset="0"/>
                </a:rPr>
                <a:t>100%</a:t>
              </a:r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519CE911-F014-40B9-B343-5A2E35774699}"/>
                </a:ext>
              </a:extLst>
            </p:cNvPr>
            <p:cNvGrpSpPr/>
            <p:nvPr/>
          </p:nvGrpSpPr>
          <p:grpSpPr>
            <a:xfrm>
              <a:off x="371475" y="2197065"/>
              <a:ext cx="9572627" cy="3394333"/>
              <a:chOff x="371475" y="2590800"/>
              <a:chExt cx="9572627" cy="2857500"/>
            </a:xfrm>
          </p:grpSpPr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E57EAAC9-ED4C-4DEA-8FB9-B57529A993F2}"/>
                  </a:ext>
                </a:extLst>
              </p:cNvPr>
              <p:cNvCxnSpPr/>
              <p:nvPr/>
            </p:nvCxnSpPr>
            <p:spPr>
              <a:xfrm>
                <a:off x="37147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08844DA0-CCA0-49B5-B413-85AED470C664}"/>
                  </a:ext>
                </a:extLst>
              </p:cNvPr>
              <p:cNvCxnSpPr/>
              <p:nvPr/>
            </p:nvCxnSpPr>
            <p:spPr>
              <a:xfrm>
                <a:off x="2286000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EB864C73-DC78-40E4-B81F-FF41BE1303AC}"/>
                  </a:ext>
                </a:extLst>
              </p:cNvPr>
              <p:cNvCxnSpPr/>
              <p:nvPr/>
            </p:nvCxnSpPr>
            <p:spPr>
              <a:xfrm>
                <a:off x="420052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1CA6E566-2BF9-44EB-907C-7E1F40DB04A9}"/>
                  </a:ext>
                </a:extLst>
              </p:cNvPr>
              <p:cNvCxnSpPr/>
              <p:nvPr/>
            </p:nvCxnSpPr>
            <p:spPr>
              <a:xfrm>
                <a:off x="6115050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043D83E7-4926-4907-9EB5-9FB6D178DCC9}"/>
                  </a:ext>
                </a:extLst>
              </p:cNvPr>
              <p:cNvCxnSpPr/>
              <p:nvPr/>
            </p:nvCxnSpPr>
            <p:spPr>
              <a:xfrm>
                <a:off x="8029575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8151C91E-B69A-47BA-9B8D-11707B9CBD09}"/>
                  </a:ext>
                </a:extLst>
              </p:cNvPr>
              <p:cNvCxnSpPr/>
              <p:nvPr/>
            </p:nvCxnSpPr>
            <p:spPr>
              <a:xfrm>
                <a:off x="9944102" y="2590800"/>
                <a:ext cx="0" cy="28575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48FCBF9-C9C5-4662-A1FB-10DD407A0899}"/>
              </a:ext>
            </a:extLst>
          </p:cNvPr>
          <p:cNvGrpSpPr/>
          <p:nvPr/>
        </p:nvGrpSpPr>
        <p:grpSpPr>
          <a:xfrm>
            <a:off x="371473" y="2361902"/>
            <a:ext cx="9575220" cy="216000"/>
            <a:chOff x="371473" y="3150158"/>
            <a:chExt cx="9575220" cy="216000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4A6AED6D-F7EE-4688-82FF-6D95CFAFF1B0}"/>
                </a:ext>
              </a:extLst>
            </p:cNvPr>
            <p:cNvSpPr/>
            <p:nvPr/>
          </p:nvSpPr>
          <p:spPr>
            <a:xfrm>
              <a:off x="392397" y="3150158"/>
              <a:ext cx="9554296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72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8D83DF9A-C445-4DF5-AE96-156365C54096}"/>
                </a:ext>
              </a:extLst>
            </p:cNvPr>
            <p:cNvSpPr/>
            <p:nvPr/>
          </p:nvSpPr>
          <p:spPr>
            <a:xfrm>
              <a:off x="392397" y="3150158"/>
              <a:ext cx="2690059" cy="216000"/>
            </a:xfrm>
            <a:prstGeom prst="rect">
              <a:avLst/>
            </a:prstGeom>
            <a:solidFill>
              <a:srgbClr val="FCD4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6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92CBAD04-B518-488C-AE9B-1E8F9E2875B5}"/>
                </a:ext>
              </a:extLst>
            </p:cNvPr>
            <p:cNvSpPr/>
            <p:nvPr/>
          </p:nvSpPr>
          <p:spPr>
            <a:xfrm>
              <a:off x="392397" y="3150158"/>
              <a:ext cx="2109605" cy="216000"/>
            </a:xfrm>
            <a:prstGeom prst="rect">
              <a:avLst/>
            </a:prstGeom>
            <a:solidFill>
              <a:srgbClr val="5E8D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15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4B3EFC1D-A2FF-47A0-AB05-8D250A0C6DFF}"/>
                </a:ext>
              </a:extLst>
            </p:cNvPr>
            <p:cNvSpPr/>
            <p:nvPr/>
          </p:nvSpPr>
          <p:spPr>
            <a:xfrm>
              <a:off x="392415" y="3150158"/>
              <a:ext cx="683662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7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38007958-018B-4070-8AB9-52D45C78A53E}"/>
                </a:ext>
              </a:extLst>
            </p:cNvPr>
            <p:cNvSpPr/>
            <p:nvPr/>
          </p:nvSpPr>
          <p:spPr>
            <a:xfrm>
              <a:off x="371473" y="3150158"/>
              <a:ext cx="76447" cy="216000"/>
            </a:xfrm>
            <a:prstGeom prst="rect">
              <a:avLst/>
            </a:prstGeom>
            <a:solidFill>
              <a:srgbClr val="002A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4" name="Titel 1">
            <a:extLst>
              <a:ext uri="{FF2B5EF4-FFF2-40B4-BE49-F238E27FC236}">
                <a16:creationId xmlns:a16="http://schemas.microsoft.com/office/drawing/2014/main" id="{A1C80472-2078-42C5-A2EE-BE4BBC136791}"/>
              </a:ext>
            </a:extLst>
          </p:cNvPr>
          <p:cNvSpPr txBox="1">
            <a:spLocks/>
          </p:cNvSpPr>
          <p:nvPr/>
        </p:nvSpPr>
        <p:spPr>
          <a:xfrm>
            <a:off x="368868" y="2162329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>
                <a:latin typeface="Arial Narrow" panose="020B0606020202030204" pitchFamily="34" charset="0"/>
              </a:rPr>
              <a:t>Tiefkühlfächer</a:t>
            </a:r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19FD7B95-B9F0-4617-B6DF-2AA09FC9C9D8}"/>
              </a:ext>
            </a:extLst>
          </p:cNvPr>
          <p:cNvGrpSpPr/>
          <p:nvPr/>
        </p:nvGrpSpPr>
        <p:grpSpPr>
          <a:xfrm>
            <a:off x="371455" y="2914796"/>
            <a:ext cx="9572628" cy="216000"/>
            <a:chOff x="371455" y="3528083"/>
            <a:chExt cx="9572628" cy="21600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08A2A23-B2B1-4248-98BA-64D6F83FF82E}"/>
                </a:ext>
              </a:extLst>
            </p:cNvPr>
            <p:cNvSpPr/>
            <p:nvPr/>
          </p:nvSpPr>
          <p:spPr>
            <a:xfrm>
              <a:off x="371455" y="3528083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70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3F2EF0E2-FA0F-410B-A090-AB35F14A29A8}"/>
                </a:ext>
              </a:extLst>
            </p:cNvPr>
            <p:cNvSpPr/>
            <p:nvPr/>
          </p:nvSpPr>
          <p:spPr>
            <a:xfrm>
              <a:off x="371455" y="3528083"/>
              <a:ext cx="2856355" cy="216000"/>
            </a:xfrm>
            <a:prstGeom prst="rect">
              <a:avLst/>
            </a:prstGeom>
            <a:solidFill>
              <a:srgbClr val="FCD4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11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F4AB5F88-AC56-44DC-B1C1-BD1953E5AA25}"/>
                </a:ext>
              </a:extLst>
            </p:cNvPr>
            <p:cNvSpPr/>
            <p:nvPr/>
          </p:nvSpPr>
          <p:spPr>
            <a:xfrm>
              <a:off x="371456" y="3528083"/>
              <a:ext cx="1738290" cy="216000"/>
            </a:xfrm>
            <a:prstGeom prst="rect">
              <a:avLst/>
            </a:prstGeom>
            <a:solidFill>
              <a:srgbClr val="5E8D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15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245BE10-D0A0-497E-85D0-92BA3F9C3575}"/>
                </a:ext>
              </a:extLst>
            </p:cNvPr>
            <p:cNvSpPr/>
            <p:nvPr/>
          </p:nvSpPr>
          <p:spPr>
            <a:xfrm>
              <a:off x="371473" y="3528083"/>
              <a:ext cx="314983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3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7" name="Titel 1">
            <a:extLst>
              <a:ext uri="{FF2B5EF4-FFF2-40B4-BE49-F238E27FC236}">
                <a16:creationId xmlns:a16="http://schemas.microsoft.com/office/drawing/2014/main" id="{5AA62779-F5DC-4779-9DA6-8C24D5235501}"/>
              </a:ext>
            </a:extLst>
          </p:cNvPr>
          <p:cNvSpPr txBox="1">
            <a:spLocks/>
          </p:cNvSpPr>
          <p:nvPr/>
        </p:nvSpPr>
        <p:spPr>
          <a:xfrm>
            <a:off x="367330" y="2709058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>
                <a:latin typeface="Arial Narrow" panose="020B0606020202030204" pitchFamily="34" charset="0"/>
              </a:rPr>
              <a:t>Sauna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44905055-DAF3-49C1-ABDC-3525DAE8177A}"/>
              </a:ext>
            </a:extLst>
          </p:cNvPr>
          <p:cNvGrpSpPr/>
          <p:nvPr/>
        </p:nvGrpSpPr>
        <p:grpSpPr>
          <a:xfrm>
            <a:off x="371492" y="3462714"/>
            <a:ext cx="9572628" cy="216000"/>
            <a:chOff x="371492" y="3942137"/>
            <a:chExt cx="9572628" cy="216000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AB10A50D-0B27-42BA-8BBC-401C2FAA1F26}"/>
                </a:ext>
              </a:extLst>
            </p:cNvPr>
            <p:cNvSpPr/>
            <p:nvPr/>
          </p:nvSpPr>
          <p:spPr>
            <a:xfrm>
              <a:off x="371492" y="3942137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60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32B84629-D09F-4054-B3B6-14F421519FF3}"/>
                </a:ext>
              </a:extLst>
            </p:cNvPr>
            <p:cNvSpPr/>
            <p:nvPr/>
          </p:nvSpPr>
          <p:spPr>
            <a:xfrm>
              <a:off x="371492" y="3942137"/>
              <a:ext cx="3808080" cy="216000"/>
            </a:xfrm>
            <a:prstGeom prst="rect">
              <a:avLst/>
            </a:prstGeom>
            <a:solidFill>
              <a:srgbClr val="FCD4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32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4393C4FC-CE6C-4416-9C6B-320F4708F8D1}"/>
                </a:ext>
              </a:extLst>
            </p:cNvPr>
            <p:cNvSpPr/>
            <p:nvPr/>
          </p:nvSpPr>
          <p:spPr>
            <a:xfrm>
              <a:off x="371493" y="3942137"/>
              <a:ext cx="746986" cy="216000"/>
            </a:xfrm>
            <a:prstGeom prst="rect">
              <a:avLst/>
            </a:prstGeom>
            <a:solidFill>
              <a:srgbClr val="5E8D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7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CF3F8085-1AB0-4E21-AD9D-75C723CF1681}"/>
                </a:ext>
              </a:extLst>
            </p:cNvPr>
            <p:cNvSpPr/>
            <p:nvPr/>
          </p:nvSpPr>
          <p:spPr>
            <a:xfrm>
              <a:off x="371510" y="3942137"/>
              <a:ext cx="94967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71" name="Titel 1">
            <a:extLst>
              <a:ext uri="{FF2B5EF4-FFF2-40B4-BE49-F238E27FC236}">
                <a16:creationId xmlns:a16="http://schemas.microsoft.com/office/drawing/2014/main" id="{9ADF711B-BC13-4087-9813-E70F8C9BD129}"/>
              </a:ext>
            </a:extLst>
          </p:cNvPr>
          <p:cNvSpPr txBox="1">
            <a:spLocks/>
          </p:cNvSpPr>
          <p:nvPr/>
        </p:nvSpPr>
        <p:spPr>
          <a:xfrm>
            <a:off x="367329" y="3261952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>
                <a:latin typeface="Arial Narrow" panose="020B0606020202030204" pitchFamily="34" charset="0"/>
              </a:rPr>
              <a:t>Mobilitätsstation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635CFE58-C5F1-40CF-A3EB-FA5FAAA42888}"/>
              </a:ext>
            </a:extLst>
          </p:cNvPr>
          <p:cNvGrpSpPr/>
          <p:nvPr/>
        </p:nvGrpSpPr>
        <p:grpSpPr>
          <a:xfrm>
            <a:off x="371510" y="4007612"/>
            <a:ext cx="9572628" cy="216000"/>
            <a:chOff x="371510" y="4326191"/>
            <a:chExt cx="9572628" cy="216000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D0219D5-C408-4343-BCE1-DA798C2FFDFE}"/>
                </a:ext>
              </a:extLst>
            </p:cNvPr>
            <p:cNvSpPr/>
            <p:nvPr/>
          </p:nvSpPr>
          <p:spPr>
            <a:xfrm>
              <a:off x="371510" y="4326191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67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0136594A-920F-4A3C-AE08-455AEC7CA6C6}"/>
                </a:ext>
              </a:extLst>
            </p:cNvPr>
            <p:cNvSpPr/>
            <p:nvPr/>
          </p:nvSpPr>
          <p:spPr>
            <a:xfrm>
              <a:off x="371510" y="4326191"/>
              <a:ext cx="3124408" cy="216000"/>
            </a:xfrm>
            <a:prstGeom prst="rect">
              <a:avLst/>
            </a:prstGeom>
            <a:solidFill>
              <a:srgbClr val="FCD4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28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BEAA2DFB-2CBF-4401-9B83-1C4870604CB0}"/>
                </a:ext>
              </a:extLst>
            </p:cNvPr>
            <p:cNvSpPr/>
            <p:nvPr/>
          </p:nvSpPr>
          <p:spPr>
            <a:xfrm>
              <a:off x="371511" y="4326191"/>
              <a:ext cx="427013" cy="216000"/>
            </a:xfrm>
            <a:prstGeom prst="rect">
              <a:avLst/>
            </a:prstGeom>
            <a:solidFill>
              <a:srgbClr val="5E8D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4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3C89068A-8A44-4A56-9E91-DCC08A2F67B1}"/>
                </a:ext>
              </a:extLst>
            </p:cNvPr>
            <p:cNvSpPr/>
            <p:nvPr/>
          </p:nvSpPr>
          <p:spPr>
            <a:xfrm>
              <a:off x="371529" y="4326191"/>
              <a:ext cx="55192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74" name="Titel 1">
            <a:extLst>
              <a:ext uri="{FF2B5EF4-FFF2-40B4-BE49-F238E27FC236}">
                <a16:creationId xmlns:a16="http://schemas.microsoft.com/office/drawing/2014/main" id="{C35BFBFD-8A8F-41F8-BEA8-2E00F1611A0B}"/>
              </a:ext>
            </a:extLst>
          </p:cNvPr>
          <p:cNvSpPr txBox="1">
            <a:spLocks/>
          </p:cNvSpPr>
          <p:nvPr/>
        </p:nvSpPr>
        <p:spPr>
          <a:xfrm>
            <a:off x="372583" y="3809870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>
                <a:latin typeface="Arial Narrow" panose="020B0606020202030204" pitchFamily="34" charset="0"/>
              </a:rPr>
              <a:t>Seminarräume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871A5192-E8C9-4C62-8D3A-56A5A2D6769B}"/>
              </a:ext>
            </a:extLst>
          </p:cNvPr>
          <p:cNvGrpSpPr/>
          <p:nvPr/>
        </p:nvGrpSpPr>
        <p:grpSpPr>
          <a:xfrm>
            <a:off x="374064" y="4558403"/>
            <a:ext cx="9572629" cy="216000"/>
            <a:chOff x="374064" y="4686365"/>
            <a:chExt cx="9572629" cy="216000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B66F5FD6-56C3-4FBA-8B01-54B4C270CA54}"/>
                </a:ext>
              </a:extLst>
            </p:cNvPr>
            <p:cNvSpPr/>
            <p:nvPr/>
          </p:nvSpPr>
          <p:spPr>
            <a:xfrm>
              <a:off x="374065" y="4686365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92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354E954B-A4D0-40E7-B2CB-49263FBB051B}"/>
                </a:ext>
              </a:extLst>
            </p:cNvPr>
            <p:cNvSpPr/>
            <p:nvPr/>
          </p:nvSpPr>
          <p:spPr>
            <a:xfrm>
              <a:off x="374065" y="4686365"/>
              <a:ext cx="792116" cy="216000"/>
            </a:xfrm>
            <a:prstGeom prst="rect">
              <a:avLst/>
            </a:prstGeom>
            <a:solidFill>
              <a:srgbClr val="FCD4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4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DECC3F3C-3621-4C84-BF49-2F3E94C0221B}"/>
                </a:ext>
              </a:extLst>
            </p:cNvPr>
            <p:cNvSpPr/>
            <p:nvPr/>
          </p:nvSpPr>
          <p:spPr>
            <a:xfrm>
              <a:off x="374065" y="4686365"/>
              <a:ext cx="352154" cy="216000"/>
            </a:xfrm>
            <a:prstGeom prst="rect">
              <a:avLst/>
            </a:prstGeom>
            <a:solidFill>
              <a:srgbClr val="5E8D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F92DA2E8-8126-4384-ACDE-4164D5F4751F}"/>
                </a:ext>
              </a:extLst>
            </p:cNvPr>
            <p:cNvSpPr/>
            <p:nvPr/>
          </p:nvSpPr>
          <p:spPr>
            <a:xfrm>
              <a:off x="374083" y="4686365"/>
              <a:ext cx="173632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763295A8-3069-461A-900B-C44BCC397758}"/>
                </a:ext>
              </a:extLst>
            </p:cNvPr>
            <p:cNvSpPr/>
            <p:nvPr/>
          </p:nvSpPr>
          <p:spPr>
            <a:xfrm>
              <a:off x="374064" y="4686365"/>
              <a:ext cx="52653" cy="216000"/>
            </a:xfrm>
            <a:prstGeom prst="rect">
              <a:avLst/>
            </a:prstGeom>
            <a:solidFill>
              <a:srgbClr val="002A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1" name="Titel 1">
            <a:extLst>
              <a:ext uri="{FF2B5EF4-FFF2-40B4-BE49-F238E27FC236}">
                <a16:creationId xmlns:a16="http://schemas.microsoft.com/office/drawing/2014/main" id="{A2C8E193-2EBA-4A7C-8F35-E4E380218D37}"/>
              </a:ext>
            </a:extLst>
          </p:cNvPr>
          <p:cNvSpPr txBox="1">
            <a:spLocks/>
          </p:cNvSpPr>
          <p:nvPr/>
        </p:nvSpPr>
        <p:spPr>
          <a:xfrm>
            <a:off x="371454" y="4354768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>
                <a:latin typeface="Arial Narrow" panose="020B0606020202030204" pitchFamily="34" charset="0"/>
              </a:rPr>
              <a:t>Musikräume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D888F45A-70C9-4C5D-9AC2-9655077B610E}"/>
              </a:ext>
            </a:extLst>
          </p:cNvPr>
          <p:cNvGrpSpPr/>
          <p:nvPr/>
        </p:nvGrpSpPr>
        <p:grpSpPr>
          <a:xfrm>
            <a:off x="368884" y="5107410"/>
            <a:ext cx="9572628" cy="216000"/>
            <a:chOff x="368884" y="5107407"/>
            <a:chExt cx="9572628" cy="216000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06F076B7-2680-427D-A61B-F42819419FA9}"/>
                </a:ext>
              </a:extLst>
            </p:cNvPr>
            <p:cNvSpPr/>
            <p:nvPr/>
          </p:nvSpPr>
          <p:spPr>
            <a:xfrm>
              <a:off x="368884" y="5107407"/>
              <a:ext cx="9572628" cy="216000"/>
            </a:xfrm>
            <a:prstGeom prst="rect">
              <a:avLst/>
            </a:prstGeom>
            <a:solidFill>
              <a:srgbClr val="F5A7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67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E14782D5-2D5A-4E90-AB2D-010AFCA16C0C}"/>
                </a:ext>
              </a:extLst>
            </p:cNvPr>
            <p:cNvSpPr/>
            <p:nvPr/>
          </p:nvSpPr>
          <p:spPr>
            <a:xfrm>
              <a:off x="368884" y="5107407"/>
              <a:ext cx="3201252" cy="216000"/>
            </a:xfrm>
            <a:prstGeom prst="rect">
              <a:avLst/>
            </a:prstGeom>
            <a:solidFill>
              <a:srgbClr val="FCD4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54000" rtlCol="0" anchor="ctr"/>
            <a:lstStyle/>
            <a:p>
              <a:pPr algn="r"/>
              <a:r>
                <a:rPr lang="de-CH" sz="1200" b="1" dirty="0">
                  <a:latin typeface="Arial Narrow" panose="020B0606020202030204" pitchFamily="34" charset="0"/>
                </a:rPr>
                <a:t>31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C77B148-7DC7-436E-9545-F00477EF6F8D}"/>
                </a:ext>
              </a:extLst>
            </p:cNvPr>
            <p:cNvSpPr/>
            <p:nvPr/>
          </p:nvSpPr>
          <p:spPr>
            <a:xfrm>
              <a:off x="368886" y="5107407"/>
              <a:ext cx="178830" cy="216000"/>
            </a:xfrm>
            <a:prstGeom prst="rect">
              <a:avLst/>
            </a:prstGeom>
            <a:solidFill>
              <a:srgbClr val="5E8D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CH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9E6B5784-8841-4827-8637-A1CF03F1B16C}"/>
                </a:ext>
              </a:extLst>
            </p:cNvPr>
            <p:cNvSpPr/>
            <p:nvPr/>
          </p:nvSpPr>
          <p:spPr>
            <a:xfrm>
              <a:off x="368903" y="5107407"/>
              <a:ext cx="45719" cy="2160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3" name="Titel 1">
            <a:extLst>
              <a:ext uri="{FF2B5EF4-FFF2-40B4-BE49-F238E27FC236}">
                <a16:creationId xmlns:a16="http://schemas.microsoft.com/office/drawing/2014/main" id="{B92C075F-7325-4BEC-8C09-8CC228E31C12}"/>
              </a:ext>
            </a:extLst>
          </p:cNvPr>
          <p:cNvSpPr txBox="1">
            <a:spLocks/>
          </p:cNvSpPr>
          <p:nvPr/>
        </p:nvSpPr>
        <p:spPr>
          <a:xfrm>
            <a:off x="372196" y="4905560"/>
            <a:ext cx="9572629" cy="247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>
                <a:latin typeface="Arial Narrow" panose="020B0606020202030204" pitchFamily="34" charset="0"/>
              </a:rPr>
              <a:t>Gästehaus (für eigene Gäste)</a:t>
            </a:r>
            <a:endParaRPr lang="de-DE" sz="1400" b="1" dirty="0">
              <a:latin typeface="Arial Narrow" panose="020B0606020202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D605D10-5E77-4E3B-847A-1248EDF90D90}"/>
              </a:ext>
            </a:extLst>
          </p:cNvPr>
          <p:cNvGrpSpPr/>
          <p:nvPr/>
        </p:nvGrpSpPr>
        <p:grpSpPr>
          <a:xfrm>
            <a:off x="371529" y="5980101"/>
            <a:ext cx="4666338" cy="580221"/>
            <a:chOff x="371529" y="5980101"/>
            <a:chExt cx="4666338" cy="580221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0A0A6BD2-7169-4C0F-9EE9-0FB36D8B187F}"/>
                </a:ext>
              </a:extLst>
            </p:cNvPr>
            <p:cNvGrpSpPr/>
            <p:nvPr/>
          </p:nvGrpSpPr>
          <p:grpSpPr>
            <a:xfrm>
              <a:off x="371529" y="5980101"/>
              <a:ext cx="1914472" cy="580221"/>
              <a:chOff x="371529" y="5897758"/>
              <a:chExt cx="1914472" cy="580221"/>
            </a:xfrm>
          </p:grpSpPr>
          <p:sp>
            <p:nvSpPr>
              <p:cNvPr id="56" name="Titel 1">
                <a:extLst>
                  <a:ext uri="{FF2B5EF4-FFF2-40B4-BE49-F238E27FC236}">
                    <a16:creationId xmlns:a16="http://schemas.microsoft.com/office/drawing/2014/main" id="{701139A1-68F1-4877-A77A-048653A3F6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57" y="5897758"/>
                <a:ext cx="1693344" cy="580221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mehr als 3-mal pro Woche</a:t>
                </a:r>
              </a:p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1- bis 3-mal pro Woche</a:t>
                </a:r>
              </a:p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1- bis 3-mal pro Monat</a:t>
                </a:r>
                <a:endParaRPr lang="de-DE" sz="1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075A1539-280A-4BA3-ADB2-DFC8657DE947}"/>
                  </a:ext>
                </a:extLst>
              </p:cNvPr>
              <p:cNvSpPr/>
              <p:nvPr/>
            </p:nvSpPr>
            <p:spPr>
              <a:xfrm>
                <a:off x="371529" y="5957179"/>
                <a:ext cx="90000" cy="90000"/>
              </a:xfrm>
              <a:prstGeom prst="rect">
                <a:avLst/>
              </a:prstGeom>
              <a:solidFill>
                <a:srgbClr val="002A4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F186910E-70AB-403D-9FB9-E94F5BCCC31C}"/>
                  </a:ext>
                </a:extLst>
              </p:cNvPr>
              <p:cNvSpPr/>
              <p:nvPr/>
            </p:nvSpPr>
            <p:spPr>
              <a:xfrm>
                <a:off x="371529" y="6129461"/>
                <a:ext cx="90000" cy="90000"/>
              </a:xfrm>
              <a:prstGeom prst="rect">
                <a:avLst/>
              </a:prstGeom>
              <a:solidFill>
                <a:srgbClr val="00579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5EA028B5-1551-477C-8191-8666D7870615}"/>
                  </a:ext>
                </a:extLst>
              </p:cNvPr>
              <p:cNvSpPr/>
              <p:nvPr/>
            </p:nvSpPr>
            <p:spPr>
              <a:xfrm>
                <a:off x="371529" y="6310968"/>
                <a:ext cx="90000" cy="90000"/>
              </a:xfrm>
              <a:prstGeom prst="rect">
                <a:avLst/>
              </a:prstGeom>
              <a:solidFill>
                <a:srgbClr val="5E8DB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B4C324F4-A9F2-4C93-B31B-99C5695F1ECF}"/>
                </a:ext>
              </a:extLst>
            </p:cNvPr>
            <p:cNvGrpSpPr/>
            <p:nvPr/>
          </p:nvGrpSpPr>
          <p:grpSpPr>
            <a:xfrm>
              <a:off x="3082456" y="5984648"/>
              <a:ext cx="1955411" cy="498664"/>
              <a:chOff x="3082456" y="5902305"/>
              <a:chExt cx="1955411" cy="498664"/>
            </a:xfrm>
          </p:grpSpPr>
          <p:sp>
            <p:nvSpPr>
              <p:cNvPr id="90" name="Titel 1">
                <a:extLst>
                  <a:ext uri="{FF2B5EF4-FFF2-40B4-BE49-F238E27FC236}">
                    <a16:creationId xmlns:a16="http://schemas.microsoft.com/office/drawing/2014/main" id="{5C996F19-D75A-4295-9458-06D0364FA0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3583" y="5902305"/>
                <a:ext cx="1734284" cy="498664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weniger 1-mal pro Monat</a:t>
                </a:r>
              </a:p>
              <a:p>
                <a:pPr algn="l"/>
                <a:r>
                  <a:rPr lang="de-DE" sz="1200" dirty="0">
                    <a:latin typeface="Arial Narrow" panose="020B0606020202030204" pitchFamily="34" charset="0"/>
                  </a:rPr>
                  <a:t>nie</a:t>
                </a:r>
                <a:endParaRPr lang="de-DE" sz="1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1" name="Rechteck 90">
                <a:extLst>
                  <a:ext uri="{FF2B5EF4-FFF2-40B4-BE49-F238E27FC236}">
                    <a16:creationId xmlns:a16="http://schemas.microsoft.com/office/drawing/2014/main" id="{9604725E-CBFE-4B1E-B088-21CB19478314}"/>
                  </a:ext>
                </a:extLst>
              </p:cNvPr>
              <p:cNvSpPr/>
              <p:nvPr/>
            </p:nvSpPr>
            <p:spPr>
              <a:xfrm>
                <a:off x="3082456" y="5957179"/>
                <a:ext cx="90000" cy="90000"/>
              </a:xfrm>
              <a:prstGeom prst="rect">
                <a:avLst/>
              </a:prstGeom>
              <a:solidFill>
                <a:srgbClr val="FCD4A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FBD0D60D-D30F-46C5-BAE7-542384C106B4}"/>
                  </a:ext>
                </a:extLst>
              </p:cNvPr>
              <p:cNvSpPr/>
              <p:nvPr/>
            </p:nvSpPr>
            <p:spPr>
              <a:xfrm>
                <a:off x="3082456" y="6129461"/>
                <a:ext cx="90000" cy="90000"/>
              </a:xfrm>
              <a:prstGeom prst="rect">
                <a:avLst/>
              </a:prstGeom>
              <a:solidFill>
                <a:srgbClr val="F5A7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68" name="Inhaltsplatzhalter 2">
            <a:extLst>
              <a:ext uri="{FF2B5EF4-FFF2-40B4-BE49-F238E27FC236}">
                <a16:creationId xmlns:a16="http://schemas.microsoft.com/office/drawing/2014/main" id="{1337E4C9-A9D3-48BB-BF17-EEB303BC084E}"/>
              </a:ext>
            </a:extLst>
          </p:cNvPr>
          <p:cNvSpPr txBox="1">
            <a:spLocks/>
          </p:cNvSpPr>
          <p:nvPr/>
        </p:nvSpPr>
        <p:spPr>
          <a:xfrm>
            <a:off x="371475" y="1677490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Häufigkeit der Nutzung verschiedener Angebote (in %)</a:t>
            </a:r>
          </a:p>
          <a:p>
            <a:endParaRPr lang="de-CH" b="1" dirty="0"/>
          </a:p>
        </p:txBody>
      </p:sp>
      <p:sp>
        <p:nvSpPr>
          <p:cNvPr id="69" name="Titel 5">
            <a:extLst>
              <a:ext uri="{FF2B5EF4-FFF2-40B4-BE49-F238E27FC236}">
                <a16:creationId xmlns:a16="http://schemas.microsoft.com/office/drawing/2014/main" id="{2FB9692D-B4D5-4B3D-AA08-5E36267A3859}"/>
              </a:ext>
            </a:extLst>
          </p:cNvPr>
          <p:cNvSpPr txBox="1">
            <a:spLocks/>
          </p:cNvSpPr>
          <p:nvPr/>
        </p:nvSpPr>
        <p:spPr>
          <a:xfrm>
            <a:off x="371475" y="331788"/>
            <a:ext cx="11449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CH" sz="3400" b="1" dirty="0">
                <a:solidFill>
                  <a:srgbClr val="005791"/>
                </a:solidFill>
              </a:rPr>
              <a:t>Infrastruktur</a:t>
            </a: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BE78D764-605E-44BD-92FB-BC46DC724DEF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71" grpId="0"/>
      <p:bldP spid="74" grpId="0"/>
      <p:bldP spid="81" grpId="0"/>
      <p:bldP spid="83" grpId="0"/>
      <p:bldP spid="68" grpId="0" build="p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B62EAD89-809A-448C-9220-D44D2B6F9D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376232" y="1572768"/>
            <a:ext cx="11439535" cy="4916931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F0606DD4-3FA2-4602-8DBF-B43F144E7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Bewohner_innen</a:t>
            </a:r>
            <a:r>
              <a:rPr lang="de-CH" dirty="0"/>
              <a:t> und Zusammenleben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16F1DA-9015-42AE-AA06-885C7F59E698}"/>
              </a:ext>
            </a:extLst>
          </p:cNvPr>
          <p:cNvSpPr txBox="1"/>
          <p:nvPr/>
        </p:nvSpPr>
        <p:spPr>
          <a:xfrm>
            <a:off x="10794036" y="6476469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Arial Narrow" panose="020B0606020202030204" pitchFamily="34" charset="0"/>
                <a:cs typeface="Arabic Typesetting" panose="020B0604020202020204" pitchFamily="66" charset="-78"/>
              </a:rPr>
              <a:t>Johannes Marburg</a:t>
            </a:r>
          </a:p>
        </p:txBody>
      </p:sp>
    </p:spTree>
    <p:extLst>
      <p:ext uri="{BB962C8B-B14F-4D97-AF65-F5344CB8AC3E}">
        <p14:creationId xmlns:p14="http://schemas.microsoft.com/office/powerpoint/2010/main" val="238440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6EEBFC7-DD58-484E-AA8E-8119307A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98888"/>
            <a:ext cx="11449050" cy="1143000"/>
          </a:xfrm>
        </p:spPr>
        <p:txBody>
          <a:bodyPr/>
          <a:lstStyle/>
          <a:p>
            <a:r>
              <a:rPr lang="de-CH" sz="3400" b="1" dirty="0" err="1">
                <a:solidFill>
                  <a:srgbClr val="005791"/>
                </a:solidFill>
              </a:rPr>
              <a:t>Bewohner_innen</a:t>
            </a:r>
            <a:endParaRPr lang="de-CH" sz="3400" b="1" dirty="0">
              <a:solidFill>
                <a:srgbClr val="00579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1FE59CA-6B30-4F8E-B396-A119283095E8}"/>
              </a:ext>
            </a:extLst>
          </p:cNvPr>
          <p:cNvGrpSpPr/>
          <p:nvPr/>
        </p:nvGrpSpPr>
        <p:grpSpPr>
          <a:xfrm>
            <a:off x="371475" y="1952625"/>
            <a:ext cx="9572627" cy="4582716"/>
            <a:chOff x="371475" y="1952625"/>
            <a:chExt cx="9572627" cy="4582716"/>
          </a:xfrm>
        </p:grpSpPr>
        <p:sp>
          <p:nvSpPr>
            <p:cNvPr id="8" name="Titel 1">
              <a:extLst>
                <a:ext uri="{FF2B5EF4-FFF2-40B4-BE49-F238E27FC236}">
                  <a16:creationId xmlns:a16="http://schemas.microsoft.com/office/drawing/2014/main" id="{5998F40D-6BA2-43C3-BE77-1C753898DA17}"/>
                </a:ext>
              </a:extLst>
            </p:cNvPr>
            <p:cNvSpPr txBox="1">
              <a:spLocks/>
            </p:cNvSpPr>
            <p:nvPr/>
          </p:nvSpPr>
          <p:spPr>
            <a:xfrm>
              <a:off x="371475" y="6319341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DE" sz="1200" dirty="0">
                  <a:latin typeface="Arial Narrow" panose="020B0606020202030204" pitchFamily="34" charset="0"/>
                </a:rPr>
                <a:t>0</a:t>
              </a:r>
            </a:p>
          </p:txBody>
        </p:sp>
        <p:sp>
          <p:nvSpPr>
            <p:cNvPr id="9" name="Titel 1">
              <a:extLst>
                <a:ext uri="{FF2B5EF4-FFF2-40B4-BE49-F238E27FC236}">
                  <a16:creationId xmlns:a16="http://schemas.microsoft.com/office/drawing/2014/main" id="{569467DC-70C7-422C-83DE-02798E2ED2A2}"/>
                </a:ext>
              </a:extLst>
            </p:cNvPr>
            <p:cNvSpPr txBox="1">
              <a:spLocks/>
            </p:cNvSpPr>
            <p:nvPr/>
          </p:nvSpPr>
          <p:spPr>
            <a:xfrm>
              <a:off x="1528479" y="6319341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10</a:t>
              </a:r>
            </a:p>
          </p:txBody>
        </p:sp>
        <p:sp>
          <p:nvSpPr>
            <p:cNvPr id="10" name="Titel 1">
              <a:extLst>
                <a:ext uri="{FF2B5EF4-FFF2-40B4-BE49-F238E27FC236}">
                  <a16:creationId xmlns:a16="http://schemas.microsoft.com/office/drawing/2014/main" id="{8EE811EA-B94B-4681-A295-14247FCA0292}"/>
                </a:ext>
              </a:extLst>
            </p:cNvPr>
            <p:cNvSpPr txBox="1">
              <a:spLocks/>
            </p:cNvSpPr>
            <p:nvPr/>
          </p:nvSpPr>
          <p:spPr>
            <a:xfrm>
              <a:off x="2895187" y="6319341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20</a:t>
              </a:r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6A57C967-4CB1-40DD-8A47-15B9563B6724}"/>
                </a:ext>
              </a:extLst>
            </p:cNvPr>
            <p:cNvSpPr txBox="1">
              <a:spLocks/>
            </p:cNvSpPr>
            <p:nvPr/>
          </p:nvSpPr>
          <p:spPr>
            <a:xfrm>
              <a:off x="4261894" y="6319341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30</a:t>
              </a:r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B30D1706-54A0-492D-82D0-021902188E56}"/>
                </a:ext>
              </a:extLst>
            </p:cNvPr>
            <p:cNvSpPr txBox="1">
              <a:spLocks/>
            </p:cNvSpPr>
            <p:nvPr/>
          </p:nvSpPr>
          <p:spPr>
            <a:xfrm>
              <a:off x="8356970" y="6319341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60</a:t>
              </a:r>
            </a:p>
          </p:txBody>
        </p:sp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CA9D7376-F861-4CD0-8414-DC3AD6368A2E}"/>
                </a:ext>
              </a:extLst>
            </p:cNvPr>
            <p:cNvSpPr txBox="1">
              <a:spLocks/>
            </p:cNvSpPr>
            <p:nvPr/>
          </p:nvSpPr>
          <p:spPr>
            <a:xfrm>
              <a:off x="9512102" y="6319341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de-DE" sz="1200" dirty="0">
                  <a:latin typeface="Arial Narrow" panose="020B0606020202030204" pitchFamily="34" charset="0"/>
                </a:rPr>
                <a:t>70</a:t>
              </a:r>
            </a:p>
          </p:txBody>
        </p:sp>
        <p:sp>
          <p:nvSpPr>
            <p:cNvPr id="21" name="Titel 1">
              <a:extLst>
                <a:ext uri="{FF2B5EF4-FFF2-40B4-BE49-F238E27FC236}">
                  <a16:creationId xmlns:a16="http://schemas.microsoft.com/office/drawing/2014/main" id="{0D21E1B7-9444-4644-BF2A-E6D230BADCF6}"/>
                </a:ext>
              </a:extLst>
            </p:cNvPr>
            <p:cNvSpPr txBox="1">
              <a:spLocks/>
            </p:cNvSpPr>
            <p:nvPr/>
          </p:nvSpPr>
          <p:spPr>
            <a:xfrm>
              <a:off x="5626877" y="6319341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40</a:t>
              </a:r>
            </a:p>
          </p:txBody>
        </p:sp>
        <p:sp>
          <p:nvSpPr>
            <p:cNvPr id="22" name="Titel 1">
              <a:extLst>
                <a:ext uri="{FF2B5EF4-FFF2-40B4-BE49-F238E27FC236}">
                  <a16:creationId xmlns:a16="http://schemas.microsoft.com/office/drawing/2014/main" id="{D318E68C-5308-49E7-95E7-A45AA77838B7}"/>
                </a:ext>
              </a:extLst>
            </p:cNvPr>
            <p:cNvSpPr txBox="1">
              <a:spLocks/>
            </p:cNvSpPr>
            <p:nvPr/>
          </p:nvSpPr>
          <p:spPr>
            <a:xfrm>
              <a:off x="6991861" y="6319341"/>
              <a:ext cx="432000" cy="21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>
                  <a:latin typeface="Arial Narrow" panose="020B0606020202030204" pitchFamily="34" charset="0"/>
                </a:rPr>
                <a:t>50</a:t>
              </a:r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0A2376CC-CCE6-408C-9974-B4A76959ED6E}"/>
                </a:ext>
              </a:extLst>
            </p:cNvPr>
            <p:cNvGrpSpPr/>
            <p:nvPr/>
          </p:nvGrpSpPr>
          <p:grpSpPr>
            <a:xfrm>
              <a:off x="371475" y="1952625"/>
              <a:ext cx="9572627" cy="4366716"/>
              <a:chOff x="371475" y="2197065"/>
              <a:chExt cx="9572627" cy="4122276"/>
            </a:xfrm>
          </p:grpSpPr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9A49CE15-ED17-4DFA-8E9C-0CAF4D386719}"/>
                  </a:ext>
                </a:extLst>
              </p:cNvPr>
              <p:cNvCxnSpPr/>
              <p:nvPr/>
            </p:nvCxnSpPr>
            <p:spPr>
              <a:xfrm>
                <a:off x="371475" y="2197065"/>
                <a:ext cx="0" cy="412227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FE116258-B2E8-4EB1-AC3E-0F5FF845C276}"/>
                  </a:ext>
                </a:extLst>
              </p:cNvPr>
              <p:cNvCxnSpPr/>
              <p:nvPr/>
            </p:nvCxnSpPr>
            <p:spPr>
              <a:xfrm>
                <a:off x="1738993" y="2197065"/>
                <a:ext cx="0" cy="412227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272DA1EF-A7AD-405A-9D56-88000AAC3597}"/>
                  </a:ext>
                </a:extLst>
              </p:cNvPr>
              <p:cNvCxnSpPr/>
              <p:nvPr/>
            </p:nvCxnSpPr>
            <p:spPr>
              <a:xfrm>
                <a:off x="3106511" y="2197065"/>
                <a:ext cx="0" cy="412227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40C3C54E-AB65-48F6-9B70-F1F6BCD55616}"/>
                  </a:ext>
                </a:extLst>
              </p:cNvPr>
              <p:cNvCxnSpPr/>
              <p:nvPr/>
            </p:nvCxnSpPr>
            <p:spPr>
              <a:xfrm>
                <a:off x="4474029" y="2197065"/>
                <a:ext cx="0" cy="412227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E6A37A66-B6B4-4428-A33D-391103333FDB}"/>
                  </a:ext>
                </a:extLst>
              </p:cNvPr>
              <p:cNvCxnSpPr/>
              <p:nvPr/>
            </p:nvCxnSpPr>
            <p:spPr>
              <a:xfrm>
                <a:off x="8576583" y="2197065"/>
                <a:ext cx="0" cy="412227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E4EF47FD-45B4-45B6-8F92-E4BF754C0F67}"/>
                  </a:ext>
                </a:extLst>
              </p:cNvPr>
              <p:cNvCxnSpPr/>
              <p:nvPr/>
            </p:nvCxnSpPr>
            <p:spPr>
              <a:xfrm>
                <a:off x="9944102" y="2197065"/>
                <a:ext cx="0" cy="412227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C11428E-9977-4A7B-BC18-4E1804084C57}"/>
                  </a:ext>
                </a:extLst>
              </p:cNvPr>
              <p:cNvCxnSpPr/>
              <p:nvPr/>
            </p:nvCxnSpPr>
            <p:spPr>
              <a:xfrm>
                <a:off x="5841547" y="2197065"/>
                <a:ext cx="0" cy="412227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B32FB6AB-DF5F-48A9-BA65-2C1F678F0710}"/>
                  </a:ext>
                </a:extLst>
              </p:cNvPr>
              <p:cNvCxnSpPr/>
              <p:nvPr/>
            </p:nvCxnSpPr>
            <p:spPr>
              <a:xfrm>
                <a:off x="7209065" y="2197065"/>
                <a:ext cx="0" cy="4122276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F6CAF797-3C3F-4C39-9C84-DE4C004C038A}"/>
              </a:ext>
            </a:extLst>
          </p:cNvPr>
          <p:cNvSpPr/>
          <p:nvPr/>
        </p:nvSpPr>
        <p:spPr>
          <a:xfrm>
            <a:off x="371475" y="2130119"/>
            <a:ext cx="8478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100" b="1" dirty="0">
                <a:latin typeface="Arial Narrow" panose="020B0606020202030204" pitchFamily="34" charset="0"/>
              </a:rPr>
              <a:t>62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A69DE0-1F31-420C-AE0B-E65055C7F55A}"/>
              </a:ext>
            </a:extLst>
          </p:cNvPr>
          <p:cNvSpPr/>
          <p:nvPr/>
        </p:nvSpPr>
        <p:spPr>
          <a:xfrm>
            <a:off x="371475" y="2494700"/>
            <a:ext cx="65628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48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B5B64CA-283F-4715-91E3-2074695B6D66}"/>
              </a:ext>
            </a:extLst>
          </p:cNvPr>
          <p:cNvSpPr/>
          <p:nvPr/>
        </p:nvSpPr>
        <p:spPr>
          <a:xfrm>
            <a:off x="371475" y="2859281"/>
            <a:ext cx="60156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44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8F18A9E-434D-47CA-B34D-5566391A535B}"/>
              </a:ext>
            </a:extLst>
          </p:cNvPr>
          <p:cNvSpPr/>
          <p:nvPr/>
        </p:nvSpPr>
        <p:spPr>
          <a:xfrm>
            <a:off x="371475" y="3223862"/>
            <a:ext cx="54684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40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68F3D9E-9BAF-40F4-A252-81A4AD15F85C}"/>
              </a:ext>
            </a:extLst>
          </p:cNvPr>
          <p:cNvSpPr/>
          <p:nvPr/>
        </p:nvSpPr>
        <p:spPr>
          <a:xfrm>
            <a:off x="371475" y="3588443"/>
            <a:ext cx="54684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40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67AD447-F83E-408C-8754-0705520CF758}"/>
              </a:ext>
            </a:extLst>
          </p:cNvPr>
          <p:cNvSpPr/>
          <p:nvPr/>
        </p:nvSpPr>
        <p:spPr>
          <a:xfrm>
            <a:off x="365775" y="3953024"/>
            <a:ext cx="42408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31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CE27E078-7780-4C70-97C0-45A7CAA4CF4B}"/>
              </a:ext>
            </a:extLst>
          </p:cNvPr>
          <p:cNvSpPr/>
          <p:nvPr/>
        </p:nvSpPr>
        <p:spPr>
          <a:xfrm>
            <a:off x="373148" y="4317605"/>
            <a:ext cx="41040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30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E33B7D2-014D-4252-B2CD-6A4C900979CD}"/>
              </a:ext>
            </a:extLst>
          </p:cNvPr>
          <p:cNvSpPr/>
          <p:nvPr/>
        </p:nvSpPr>
        <p:spPr>
          <a:xfrm>
            <a:off x="373148" y="4682186"/>
            <a:ext cx="31464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23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E04F0EB-43BA-4FDD-9C81-AB8B21193297}"/>
              </a:ext>
            </a:extLst>
          </p:cNvPr>
          <p:cNvSpPr/>
          <p:nvPr/>
        </p:nvSpPr>
        <p:spPr>
          <a:xfrm>
            <a:off x="373148" y="5046767"/>
            <a:ext cx="24624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18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316F8AC2-DBEA-4BCA-8B7A-691886F44BE2}"/>
              </a:ext>
            </a:extLst>
          </p:cNvPr>
          <p:cNvSpPr/>
          <p:nvPr/>
        </p:nvSpPr>
        <p:spPr>
          <a:xfrm>
            <a:off x="365775" y="5411348"/>
            <a:ext cx="23256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17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A8CB3787-5411-412C-938D-73A9D3F0B1B8}"/>
              </a:ext>
            </a:extLst>
          </p:cNvPr>
          <p:cNvSpPr/>
          <p:nvPr/>
        </p:nvSpPr>
        <p:spPr>
          <a:xfrm>
            <a:off x="365775" y="6140507"/>
            <a:ext cx="9576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7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AB64B504-ABF3-4109-BBAA-2304D4913B77}"/>
              </a:ext>
            </a:extLst>
          </p:cNvPr>
          <p:cNvSpPr/>
          <p:nvPr/>
        </p:nvSpPr>
        <p:spPr>
          <a:xfrm>
            <a:off x="371475" y="5775929"/>
            <a:ext cx="2325600" cy="180000"/>
          </a:xfrm>
          <a:prstGeom prst="rect">
            <a:avLst/>
          </a:prstGeom>
          <a:solidFill>
            <a:srgbClr val="005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de-CH" sz="1200" b="1" dirty="0">
                <a:latin typeface="Arial Narrow" panose="020B0606020202030204" pitchFamily="34" charset="0"/>
              </a:rPr>
              <a:t>17</a:t>
            </a:r>
            <a:endParaRPr lang="de-CH" b="1" dirty="0">
              <a:latin typeface="Arial Narrow" panose="020B0606020202030204" pitchFamily="34" charset="0"/>
            </a:endParaRP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E5EA0386-A303-4660-8EB4-CDDD3A0E7F15}"/>
              </a:ext>
            </a:extLst>
          </p:cNvPr>
          <p:cNvSpPr txBox="1">
            <a:spLocks/>
          </p:cNvSpPr>
          <p:nvPr/>
        </p:nvSpPr>
        <p:spPr>
          <a:xfrm>
            <a:off x="374307" y="1956601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Gemeinschaft und Partizipation</a:t>
            </a:r>
          </a:p>
        </p:txBody>
      </p:sp>
      <p:sp>
        <p:nvSpPr>
          <p:cNvPr id="65" name="Titel 1">
            <a:extLst>
              <a:ext uri="{FF2B5EF4-FFF2-40B4-BE49-F238E27FC236}">
                <a16:creationId xmlns:a16="http://schemas.microsoft.com/office/drawing/2014/main" id="{7127513F-5297-4E19-BD86-3FCDBA7B917A}"/>
              </a:ext>
            </a:extLst>
          </p:cNvPr>
          <p:cNvSpPr txBox="1">
            <a:spLocks/>
          </p:cNvSpPr>
          <p:nvPr/>
        </p:nvSpPr>
        <p:spPr>
          <a:xfrm>
            <a:off x="374307" y="2326380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attraktive Wohnung</a:t>
            </a:r>
          </a:p>
        </p:txBody>
      </p:sp>
      <p:sp>
        <p:nvSpPr>
          <p:cNvPr id="66" name="Titel 1">
            <a:extLst>
              <a:ext uri="{FF2B5EF4-FFF2-40B4-BE49-F238E27FC236}">
                <a16:creationId xmlns:a16="http://schemas.microsoft.com/office/drawing/2014/main" id="{7B0DDDA2-ED06-438E-8263-83F1B43BA036}"/>
              </a:ext>
            </a:extLst>
          </p:cNvPr>
          <p:cNvSpPr txBox="1">
            <a:spLocks/>
          </p:cNvSpPr>
          <p:nvPr/>
        </p:nvSpPr>
        <p:spPr>
          <a:xfrm>
            <a:off x="374307" y="2694336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Nachhaltigkeit</a:t>
            </a: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C9902477-D8E4-416F-A3CB-8A75B8758D57}"/>
              </a:ext>
            </a:extLst>
          </p:cNvPr>
          <p:cNvSpPr txBox="1">
            <a:spLocks/>
          </p:cNvSpPr>
          <p:nvPr/>
        </p:nvSpPr>
        <p:spPr>
          <a:xfrm>
            <a:off x="374307" y="3057420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bezahlbarer Wohnraum</a:t>
            </a:r>
          </a:p>
        </p:txBody>
      </p:sp>
      <p:sp>
        <p:nvSpPr>
          <p:cNvPr id="68" name="Titel 1">
            <a:extLst>
              <a:ext uri="{FF2B5EF4-FFF2-40B4-BE49-F238E27FC236}">
                <a16:creationId xmlns:a16="http://schemas.microsoft.com/office/drawing/2014/main" id="{8B31E33E-2B92-4DAA-AD71-FE88F7828BD4}"/>
              </a:ext>
            </a:extLst>
          </p:cNvPr>
          <p:cNvSpPr txBox="1">
            <a:spLocks/>
          </p:cNvSpPr>
          <p:nvPr/>
        </p:nvSpPr>
        <p:spPr>
          <a:xfrm>
            <a:off x="374307" y="3424898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innovatives Projekt</a:t>
            </a:r>
          </a:p>
        </p:txBody>
      </p:sp>
      <p:sp>
        <p:nvSpPr>
          <p:cNvPr id="69" name="Titel 1">
            <a:extLst>
              <a:ext uri="{FF2B5EF4-FFF2-40B4-BE49-F238E27FC236}">
                <a16:creationId xmlns:a16="http://schemas.microsoft.com/office/drawing/2014/main" id="{6C873405-46EE-4354-A2B2-02E75E4DFC26}"/>
              </a:ext>
            </a:extLst>
          </p:cNvPr>
          <p:cNvSpPr txBox="1">
            <a:spLocks/>
          </p:cNvSpPr>
          <p:nvPr/>
        </p:nvSpPr>
        <p:spPr>
          <a:xfrm>
            <a:off x="374307" y="3788089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Umgebung und Lage</a:t>
            </a:r>
          </a:p>
        </p:txBody>
      </p:sp>
      <p:sp>
        <p:nvSpPr>
          <p:cNvPr id="70" name="Titel 1">
            <a:extLst>
              <a:ext uri="{FF2B5EF4-FFF2-40B4-BE49-F238E27FC236}">
                <a16:creationId xmlns:a16="http://schemas.microsoft.com/office/drawing/2014/main" id="{E89DDE72-D0C2-43A6-90CC-99C4F6979670}"/>
              </a:ext>
            </a:extLst>
          </p:cNvPr>
          <p:cNvSpPr txBox="1">
            <a:spLocks/>
          </p:cNvSpPr>
          <p:nvPr/>
        </p:nvSpPr>
        <p:spPr>
          <a:xfrm>
            <a:off x="374307" y="4147477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persönliche Gründe / alte Wohnung</a:t>
            </a:r>
          </a:p>
        </p:txBody>
      </p:sp>
      <p:sp>
        <p:nvSpPr>
          <p:cNvPr id="71" name="Titel 1">
            <a:extLst>
              <a:ext uri="{FF2B5EF4-FFF2-40B4-BE49-F238E27FC236}">
                <a16:creationId xmlns:a16="http://schemas.microsoft.com/office/drawing/2014/main" id="{95FD311C-F171-422E-B13F-DB0329C2B259}"/>
              </a:ext>
            </a:extLst>
          </p:cNvPr>
          <p:cNvSpPr txBox="1">
            <a:spLocks/>
          </p:cNvSpPr>
          <p:nvPr/>
        </p:nvSpPr>
        <p:spPr>
          <a:xfrm>
            <a:off x="374307" y="4514700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Genossenschaft</a:t>
            </a: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823EF64C-0E7F-4B0D-B03F-DB61BD365A0D}"/>
              </a:ext>
            </a:extLst>
          </p:cNvPr>
          <p:cNvSpPr txBox="1">
            <a:spLocks/>
          </p:cNvSpPr>
          <p:nvPr/>
        </p:nvSpPr>
        <p:spPr>
          <a:xfrm>
            <a:off x="374307" y="4875041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Freund und Familie</a:t>
            </a:r>
          </a:p>
        </p:txBody>
      </p:sp>
      <p:sp>
        <p:nvSpPr>
          <p:cNvPr id="73" name="Titel 1">
            <a:extLst>
              <a:ext uri="{FF2B5EF4-FFF2-40B4-BE49-F238E27FC236}">
                <a16:creationId xmlns:a16="http://schemas.microsoft.com/office/drawing/2014/main" id="{2E6AB77B-97F0-41A7-AB91-D713EBB0CD6F}"/>
              </a:ext>
            </a:extLst>
          </p:cNvPr>
          <p:cNvSpPr txBox="1">
            <a:spLocks/>
          </p:cNvSpPr>
          <p:nvPr/>
        </p:nvSpPr>
        <p:spPr>
          <a:xfrm>
            <a:off x="374307" y="5243409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Familienfreundlichkeit</a:t>
            </a:r>
          </a:p>
        </p:txBody>
      </p:sp>
      <p:sp>
        <p:nvSpPr>
          <p:cNvPr id="74" name="Titel 1">
            <a:extLst>
              <a:ext uri="{FF2B5EF4-FFF2-40B4-BE49-F238E27FC236}">
                <a16:creationId xmlns:a16="http://schemas.microsoft.com/office/drawing/2014/main" id="{C9822E61-9687-41F4-AF76-EA47BDF83A19}"/>
              </a:ext>
            </a:extLst>
          </p:cNvPr>
          <p:cNvSpPr txBox="1">
            <a:spLocks/>
          </p:cNvSpPr>
          <p:nvPr/>
        </p:nvSpPr>
        <p:spPr>
          <a:xfrm>
            <a:off x="374307" y="5607199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Wohnform (WG)</a:t>
            </a:r>
          </a:p>
        </p:txBody>
      </p:sp>
      <p:sp>
        <p:nvSpPr>
          <p:cNvPr id="75" name="Titel 1">
            <a:extLst>
              <a:ext uri="{FF2B5EF4-FFF2-40B4-BE49-F238E27FC236}">
                <a16:creationId xmlns:a16="http://schemas.microsoft.com/office/drawing/2014/main" id="{179F8B49-4162-44A8-9A67-93248C837DE4}"/>
              </a:ext>
            </a:extLst>
          </p:cNvPr>
          <p:cNvSpPr txBox="1">
            <a:spLocks/>
          </p:cNvSpPr>
          <p:nvPr/>
        </p:nvSpPr>
        <p:spPr>
          <a:xfrm>
            <a:off x="374307" y="6630886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>
                <a:latin typeface="Arial Narrow" panose="020B0606020202030204" pitchFamily="34" charset="0"/>
              </a:rPr>
              <a:t>Offene Frage; Teilnehmende konnten mehrere Gründe angeben</a:t>
            </a:r>
          </a:p>
        </p:txBody>
      </p:sp>
      <p:sp>
        <p:nvSpPr>
          <p:cNvPr id="76" name="Titel 1">
            <a:extLst>
              <a:ext uri="{FF2B5EF4-FFF2-40B4-BE49-F238E27FC236}">
                <a16:creationId xmlns:a16="http://schemas.microsoft.com/office/drawing/2014/main" id="{DAEE64D6-9F52-4312-BFC7-9BDB624F50CF}"/>
              </a:ext>
            </a:extLst>
          </p:cNvPr>
          <p:cNvSpPr txBox="1">
            <a:spLocks/>
          </p:cNvSpPr>
          <p:nvPr/>
        </p:nvSpPr>
        <p:spPr>
          <a:xfrm>
            <a:off x="374307" y="5976081"/>
            <a:ext cx="5468400" cy="16657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dirty="0" err="1">
                <a:latin typeface="Arial Narrow" panose="020B0606020202030204" pitchFamily="34" charset="0"/>
              </a:rPr>
              <a:t>autoarm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50" name="Inhaltsplatzhalter 2">
            <a:extLst>
              <a:ext uri="{FF2B5EF4-FFF2-40B4-BE49-F238E27FC236}">
                <a16:creationId xmlns:a16="http://schemas.microsoft.com/office/drawing/2014/main" id="{493B4912-72F1-42C3-802D-FF4E91AE0A1C}"/>
              </a:ext>
            </a:extLst>
          </p:cNvPr>
          <p:cNvSpPr txBox="1">
            <a:spLocks/>
          </p:cNvSpPr>
          <p:nvPr/>
        </p:nvSpPr>
        <p:spPr>
          <a:xfrm>
            <a:off x="371475" y="1675793"/>
            <a:ext cx="11449050" cy="320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86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98525" indent="-2698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165225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435100" algn="l"/>
              </a:tabLs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435100" indent="-2714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Gründe für den Einzug (Anzahl Nennungen)</a:t>
            </a:r>
          </a:p>
          <a:p>
            <a:endParaRPr lang="de-CH" b="1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7B99302-D74F-4349-A5D6-C8A6F55A911A}"/>
              </a:ext>
            </a:extLst>
          </p:cNvPr>
          <p:cNvCxnSpPr/>
          <p:nvPr/>
        </p:nvCxnSpPr>
        <p:spPr>
          <a:xfrm>
            <a:off x="371475" y="1572768"/>
            <a:ext cx="11449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8" grpId="0" animBg="1"/>
      <p:bldP spid="32" grpId="0" animBg="1"/>
      <p:bldP spid="35" grpId="0" animBg="1"/>
      <p:bldP spid="40" grpId="0" animBg="1"/>
      <p:bldP spid="43" grpId="0" animBg="1"/>
      <p:bldP spid="45" grpId="0" animBg="1"/>
      <p:bldP spid="48" grpId="0" animBg="1"/>
      <p:bldP spid="51" grpId="0" animBg="1"/>
      <p:bldP spid="54" grpId="0" animBg="1"/>
      <p:bldP spid="57" grpId="0" animBg="1"/>
      <p:bldP spid="61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50" grpId="0" build="p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Breitbild</PresentationFormat>
  <Paragraphs>296</Paragraphs>
  <Slides>26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Symbol</vt:lpstr>
      <vt:lpstr>Office-Design</vt:lpstr>
      <vt:lpstr>Wohnen, Leben, Arbeiten im Hunziker Areal in Zürich </vt:lpstr>
      <vt:lpstr>Strukturen – Prozesse – Erfahrungen</vt:lpstr>
      <vt:lpstr>Organisation und Abläufe in der Geschäftsstelle</vt:lpstr>
      <vt:lpstr>Beurteilung der Baugenossenschaft</vt:lpstr>
      <vt:lpstr>Infrastruktur und Räume</vt:lpstr>
      <vt:lpstr>PowerPoint-Präsentation</vt:lpstr>
      <vt:lpstr>PowerPoint-Präsentation</vt:lpstr>
      <vt:lpstr>Bewohner_innen und Zusammenleben</vt:lpstr>
      <vt:lpstr>Bewohner_innen</vt:lpstr>
      <vt:lpstr>Zielerreichung</vt:lpstr>
      <vt:lpstr>PowerPoint-Präsentation</vt:lpstr>
      <vt:lpstr>PowerPoint-Präsentation</vt:lpstr>
      <vt:lpstr>Selbstorganisation und Mitwirkung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Satellitenwohnungen</vt:lpstr>
      <vt:lpstr>PowerPoint-Präsentation</vt:lpstr>
      <vt:lpstr>PowerPoint-Präsentation</vt:lpstr>
      <vt:lpstr>Gewerbe Konzept und Struktur</vt:lpstr>
      <vt:lpstr>Gewerbe Beitrag zum Quartier und Quartierleben</vt:lpstr>
      <vt:lpstr>PowerPoint-Präsentation</vt:lpstr>
      <vt:lpstr>Leuchtturmprojekt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Hoffmann</dc:creator>
  <cp:lastModifiedBy>Georg Mueller</cp:lastModifiedBy>
  <cp:revision>150</cp:revision>
  <dcterms:created xsi:type="dcterms:W3CDTF">2019-10-13T12:10:39Z</dcterms:created>
  <dcterms:modified xsi:type="dcterms:W3CDTF">2019-10-21T17:33:02Z</dcterms:modified>
</cp:coreProperties>
</file>